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5"/>
    <p:restoredTop sz="94834"/>
  </p:normalViewPr>
  <p:slideViewPr>
    <p:cSldViewPr>
      <p:cViewPr>
        <p:scale>
          <a:sx n="80" d="100"/>
          <a:sy n="80" d="100"/>
        </p:scale>
        <p:origin x="-858" y="24"/>
      </p:cViewPr>
      <p:guideLst>
        <p:guide orient="horz" pos="2159"/>
        <p:guide pos="287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각 삼각형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제목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7" name="부제목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grpSp>
        <p:nvGrpSpPr>
          <p:cNvPr id="2" name="그룹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자유형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자유형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자유형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직선 연결선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날짜 개체 틀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7BC21C-7FA7-4954-B046-DC84F903DC06}" type="datetimeFigureOut">
              <a:rPr lang="ko-KR" altLang="en-US" smtClean="0"/>
              <a:t>2015-09-08</a:t>
            </a:fld>
            <a:endParaRPr lang="ko-KR" altLang="en-US"/>
          </a:p>
        </p:txBody>
      </p:sp>
      <p:sp>
        <p:nvSpPr>
          <p:cNvPr id="19" name="바닥글 개체 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27" name="슬라이드 번호 개체 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64149FF-7748-4381-A995-8B4D5DE5BFA6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7BC21C-7FA7-4954-B046-DC84F903DC06}" type="datetimeFigureOut">
              <a:rPr lang="ko-KR" altLang="en-US" smtClean="0"/>
              <a:t>2015-09-08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4149FF-7748-4381-A995-8B4D5DE5BFA6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7BC21C-7FA7-4954-B046-DC84F903DC06}" type="datetimeFigureOut">
              <a:rPr lang="ko-KR" altLang="en-US" smtClean="0"/>
              <a:t>2015-09-08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4149FF-7748-4381-A995-8B4D5DE5BFA6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7BC21C-7FA7-4954-B046-DC84F903DC06}" type="datetimeFigureOut">
              <a:rPr lang="ko-KR" altLang="en-US" smtClean="0"/>
              <a:t>2015-09-08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4149FF-7748-4381-A995-8B4D5DE5BFA6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제목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7BC21C-7FA7-4954-B046-DC84F903DC06}" type="datetimeFigureOut">
              <a:rPr lang="ko-KR" altLang="en-US" smtClean="0"/>
              <a:t>2015-09-08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4149FF-7748-4381-A995-8B4D5DE5BFA6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갈매기형 수장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갈매기형 수장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7BC21C-7FA7-4954-B046-DC84F903DC06}" type="datetimeFigureOut">
              <a:rPr lang="ko-KR" altLang="en-US" smtClean="0"/>
              <a:t>2015-09-08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4149FF-7748-4381-A995-8B4D5DE5BFA6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8" name="제목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7BC21C-7FA7-4954-B046-DC84F903DC06}" type="datetimeFigureOut">
              <a:rPr lang="ko-KR" altLang="en-US" smtClean="0"/>
              <a:t>2015-09-08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4149FF-7748-4381-A995-8B4D5DE5BFA6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7BC21C-7FA7-4954-B046-DC84F903DC06}" type="datetimeFigureOut">
              <a:rPr lang="ko-KR" altLang="en-US" smtClean="0"/>
              <a:t>2015-09-08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4149FF-7748-4381-A995-8B4D5DE5BFA6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6" name="제목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7BC21C-7FA7-4954-B046-DC84F903DC06}" type="datetimeFigureOut">
              <a:rPr lang="ko-KR" altLang="en-US" smtClean="0"/>
              <a:t>2015-09-08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4149FF-7748-4381-A995-8B4D5DE5BFA6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7BC21C-7FA7-4954-B046-DC84F903DC06}" type="datetimeFigureOut">
              <a:rPr lang="ko-KR" altLang="en-US" smtClean="0"/>
              <a:t>2015-09-08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4149FF-7748-4381-A995-8B4D5DE5BFA6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7BC21C-7FA7-4954-B046-DC84F903DC06}" type="datetimeFigureOut">
              <a:rPr lang="ko-KR" altLang="en-US" smtClean="0"/>
              <a:t>2015-09-08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64149FF-7748-4381-A995-8B4D5DE5BFA6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8" name="자유형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자유형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직각 삼각형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직선 연결선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갈매기형 수장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갈매기형 수장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광장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자유형 12"/>
          <p:cNvSpPr/>
          <p:nvPr/>
        </p:nvSpPr>
        <p:spPr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</a:ln>
          <a:effectLst/>
        </p:spPr>
        <p:txBody>
          <a:bodyPr vert="horz" wrap="square" lIns="91440" tIns="45720" rIns="91440" bIns="45720" anchor="t"/>
          <a:lstStyle/>
          <a:p>
            <a:pPr lvl="0"/>
            <a:endParaRPr lang="en-US"/>
          </a:p>
        </p:txBody>
      </p:sp>
      <p:sp>
        <p:nvSpPr>
          <p:cNvPr id="12" name="자유형 11"/>
          <p:cNvSpPr/>
          <p:nvPr/>
        </p:nvSpPr>
        <p:spPr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</a:ln>
          <a:effectLst/>
        </p:spPr>
        <p:txBody>
          <a:bodyPr vert="horz" wrap="square" lIns="91440" tIns="45720" rIns="91440" bIns="45720" anchor="t"/>
          <a:lstStyle/>
          <a:p>
            <a:pPr lvl="0"/>
            <a:endParaRPr lang="en-US"/>
          </a:p>
        </p:txBody>
      </p:sp>
      <p:sp>
        <p:nvSpPr>
          <p:cNvPr id="14" name="직각 삼각형 13"/>
          <p:cNvSpPr/>
          <p:nvPr/>
        </p:nvSpPr>
        <p:spPr>
          <a:xfrm>
            <a:off x="-6042" y="5791253"/>
            <a:ext cx="3402314" cy="1080868"/>
          </a:xfrm>
          <a:prstGeom prst="rtTriangle">
            <a:avLst/>
          </a:prstGeom>
          <a:blipFill rotWithShape="1"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/>
          <a:lstStyle/>
          <a:p>
            <a:pPr algn="ctr" eaLnBrk="1" latinLnBrk="0" hangingPunct="1"/>
            <a:endParaRPr lang="en-US"/>
          </a:p>
        </p:txBody>
      </p:sp>
      <p:cxnSp>
        <p:nvCxnSpPr>
          <p:cNvPr id="15" name="직선 연결선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제목 개체 틀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lvl="0"/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0" name="텍스트 개체 틀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pPr lvl="0"/>
            <a:fld id="{1D7BC21C-7FA7-4954-B046-DC84F903DC06}" type="datetimeFigureOut">
              <a:rPr lang="ko-KR" altLang="en-US"/>
              <a:pPr lvl="0"/>
              <a:t>2015-09-08</a:t>
            </a:fld>
            <a:endParaRPr lang="ko-KR" altLang="en-US"/>
          </a:p>
        </p:txBody>
      </p:sp>
      <p:sp>
        <p:nvSpPr>
          <p:cNvPr id="22" name="바닥글 개체 틀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pPr lvl="0"/>
            <a:endParaRPr lang="ko-KR" altLang="en-US"/>
          </a:p>
        </p:txBody>
      </p:sp>
      <p:sp>
        <p:nvSpPr>
          <p:cNvPr id="18" name="슬라이드 번호 개체 틀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pPr lvl="0"/>
            <a:fld id="{464149FF-7748-4381-A995-8B4D5DE5BFA6}" type="slidenum">
              <a:rPr lang="ko-KR" altLang="en-US"/>
              <a:pPr lvl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1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65760" indent="-256032" algn="l" rtl="0" eaLnBrk="1" latinLnBrk="1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1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1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1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1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ko-KR" altLang="en-US"/>
              <a:t>역사적 배경 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/>
            <a:r>
              <a:rPr lang="en-US" altLang="ko-KR"/>
              <a:t>18</a:t>
            </a:r>
            <a:r>
              <a:rPr lang="ko-KR" altLang="en-US"/>
              <a:t>세기의 사상적 변화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/>
          <p:cNvGrpSpPr/>
          <p:nvPr/>
        </p:nvGrpSpPr>
        <p:grpSpPr>
          <a:xfrm>
            <a:off x="457200" y="1481138"/>
            <a:ext cx="8229600" cy="4525962"/>
            <a:chOff x="457200" y="1481138"/>
            <a:chExt cx="8229600" cy="4525962"/>
          </a:xfrm>
        </p:grpSpPr>
        <p:sp>
          <p:nvSpPr>
            <p:cNvPr id="8" name="모서리가 둥근 직사각형 1"/>
            <p:cNvSpPr/>
            <p:nvPr/>
          </p:nvSpPr>
          <p:spPr>
            <a:xfrm>
              <a:off x="457200" y="1532903"/>
              <a:ext cx="8229600" cy="941118"/>
            </a:xfrm>
            <a:prstGeom prst="roundRect">
              <a:avLst>
                <a:gd name="adj" fmla="val 16667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vert="horz" wrap="square" lIns="114300" tIns="114300" rIns="114300" bIns="114300" anchor="ctr" anchorCtr="0">
              <a:noAutofit/>
            </a:bodyPr>
            <a:lstStyle/>
            <a:p>
              <a:pPr lvl="0" algn="l" defTabSz="13335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3000"/>
                <a:t>참된 이해는 개인적인 경험에</a:t>
              </a:r>
              <a:r>
                <a:rPr lang="en-US" altLang="ko-KR" sz="3000"/>
                <a:t> </a:t>
              </a:r>
              <a:r>
                <a:rPr lang="ko-KR" altLang="en-US" sz="3000"/>
                <a:t>근거 </a:t>
              </a:r>
            </a:p>
          </p:txBody>
        </p:sp>
        <p:sp>
          <p:nvSpPr>
            <p:cNvPr id="3" name="직사각형 2"/>
            <p:cNvSpPr/>
            <p:nvPr/>
          </p:nvSpPr>
          <p:spPr>
            <a:xfrm>
              <a:off x="457200" y="2474022"/>
              <a:ext cx="8229600" cy="543375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rgbClr r="0" g="0" b="0"/>
            </a:fontRef>
          </p:style>
          <p:txBody>
            <a:bodyPr vert="horz" wrap="square" lIns="261290" tIns="38100" rIns="213360" bIns="38100" anchor="t" anchorCtr="0">
              <a:noAutofit/>
            </a:bodyPr>
            <a:lstStyle/>
            <a:p>
              <a:pPr marL="228600" lvl="1" indent="-228600" algn="l" defTabSz="1022350" latinLnBrk="1">
                <a:lnSpc>
                  <a:spcPct val="90000"/>
                </a:lnSpc>
                <a:spcBef>
                  <a:spcPct val="0"/>
                </a:spcBef>
                <a:spcAft>
                  <a:spcPct val="20000"/>
                </a:spcAft>
                <a:buChar char="•"/>
              </a:pPr>
              <a:r>
                <a:rPr lang="ko-KR" altLang="en-US" sz="2300"/>
                <a:t>신앙이란 개인적 경험에 근거한다</a:t>
              </a:r>
              <a:r>
                <a:rPr lang="en-US" altLang="ko-KR" sz="2300"/>
                <a:t>. </a:t>
              </a:r>
              <a:endParaRPr lang="ko-KR" altLang="en-US" sz="2300"/>
            </a:p>
          </p:txBody>
        </p:sp>
        <p:sp>
          <p:nvSpPr>
            <p:cNvPr id="4" name="모서리가 둥근 직사각형 3"/>
            <p:cNvSpPr/>
            <p:nvPr/>
          </p:nvSpPr>
          <p:spPr>
            <a:xfrm>
              <a:off x="457200" y="3031163"/>
              <a:ext cx="8229600" cy="941118"/>
            </a:xfrm>
            <a:prstGeom prst="roundRect">
              <a:avLst>
                <a:gd name="adj" fmla="val 16667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vert="horz" wrap="square" lIns="114300" tIns="114300" rIns="114300" bIns="114300" anchor="ctr" anchorCtr="0">
              <a:noAutofit/>
            </a:bodyPr>
            <a:lstStyle/>
            <a:p>
              <a:pPr lvl="0" algn="l" defTabSz="13335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3000"/>
                <a:t>종교종교적 확신은 개인적인 확신 </a:t>
              </a:r>
            </a:p>
          </p:txBody>
        </p:sp>
        <p:sp>
          <p:nvSpPr>
            <p:cNvPr id="5" name="직사각형 4"/>
            <p:cNvSpPr/>
            <p:nvPr/>
          </p:nvSpPr>
          <p:spPr>
            <a:xfrm>
              <a:off x="457200" y="3958515"/>
              <a:ext cx="8229600" cy="10557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rgbClr r="0" g="0" b="0"/>
            </a:fontRef>
          </p:style>
          <p:txBody>
            <a:bodyPr vert="horz" wrap="square" lIns="261290" tIns="38100" rIns="213360" bIns="38100" anchor="t" anchorCtr="0">
              <a:noAutofit/>
            </a:bodyPr>
            <a:lstStyle/>
            <a:p>
              <a:pPr marL="228600" lvl="1" indent="-228600" algn="l" defTabSz="1022350" latinLnBrk="1">
                <a:lnSpc>
                  <a:spcPct val="90000"/>
                </a:lnSpc>
                <a:spcBef>
                  <a:spcPct val="0"/>
                </a:spcBef>
                <a:spcAft>
                  <a:spcPct val="20000"/>
                </a:spcAft>
                <a:buChar char="•"/>
              </a:pPr>
              <a:r>
                <a:rPr lang="ko-KR" altLang="en-US" sz="2300"/>
                <a:t>내면의 빛</a:t>
              </a:r>
              <a:r>
                <a:rPr lang="en-US" altLang="ko-KR" sz="2300"/>
                <a:t>, </a:t>
              </a:r>
              <a:r>
                <a:rPr lang="ko-KR" altLang="en-US" sz="2300"/>
                <a:t>감정</a:t>
              </a:r>
              <a:r>
                <a:rPr lang="en-US" altLang="ko-KR" sz="2300"/>
                <a:t>, </a:t>
              </a:r>
              <a:r>
                <a:rPr lang="ko-KR" altLang="en-US" sz="2300"/>
                <a:t>양심에 기초한 종교 발견 </a:t>
              </a:r>
            </a:p>
            <a:p>
              <a:pPr marL="228600" lvl="1" indent="-228600" algn="l" defTabSz="1022350" latinLnBrk="1">
                <a:lnSpc>
                  <a:spcPct val="90000"/>
                </a:lnSpc>
                <a:spcBef>
                  <a:spcPct val="0"/>
                </a:spcBef>
                <a:spcAft>
                  <a:spcPct val="20000"/>
                </a:spcAft>
                <a:buChar char="•"/>
              </a:pPr>
              <a:endParaRPr lang="ko-KR" altLang="en-US" sz="2300"/>
            </a:p>
          </p:txBody>
        </p:sp>
        <p:sp>
          <p:nvSpPr>
            <p:cNvPr id="6" name="모서리가 둥근 직사각형 5"/>
            <p:cNvSpPr/>
            <p:nvPr/>
          </p:nvSpPr>
          <p:spPr>
            <a:xfrm>
              <a:off x="457200" y="4509116"/>
              <a:ext cx="8229600" cy="941118"/>
            </a:xfrm>
            <a:prstGeom prst="roundRect">
              <a:avLst>
                <a:gd name="adj" fmla="val 16667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vert="horz" wrap="square" lIns="114300" tIns="114300" rIns="114300" bIns="114300" anchor="ctr" anchorCtr="0">
              <a:noAutofit/>
            </a:bodyPr>
            <a:lstStyle/>
            <a:p>
              <a:pPr lvl="0" algn="l" defTabSz="13335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3000"/>
                <a:t>감정 </a:t>
              </a:r>
              <a:r>
                <a:rPr lang="en-US" altLang="ko-KR" sz="3000"/>
                <a:t>– </a:t>
              </a:r>
              <a:r>
                <a:rPr lang="ko-KR" altLang="en-US" sz="3000"/>
                <a:t>직관 내지는 내적인 도덕 의식  </a:t>
              </a:r>
            </a:p>
          </p:txBody>
        </p:sp>
      </p:grp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ko-KR" altLang="en-US"/>
              <a:t>에밀 </a:t>
            </a:r>
            <a:r>
              <a:rPr lang="en-US" altLang="ko-KR"/>
              <a:t>– </a:t>
            </a:r>
            <a:r>
              <a:rPr lang="ko-KR" altLang="en-US"/>
              <a:t>자연적 교육의 이상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그룹 7"/>
          <p:cNvGrpSpPr/>
          <p:nvPr/>
        </p:nvGrpSpPr>
        <p:grpSpPr>
          <a:xfrm>
            <a:off x="457200" y="1481138"/>
            <a:ext cx="8229600" cy="4525962"/>
            <a:chOff x="457200" y="1481138"/>
            <a:chExt cx="8229600" cy="4525962"/>
          </a:xfrm>
        </p:grpSpPr>
        <p:sp>
          <p:nvSpPr>
            <p:cNvPr id="2" name="갈매기형 수장 1"/>
            <p:cNvSpPr/>
            <p:nvPr/>
          </p:nvSpPr>
          <p:spPr>
            <a:xfrm rot="5400000">
              <a:off x="211565" y="1727220"/>
              <a:ext cx="1637567" cy="1146297"/>
            </a:xfrm>
            <a:prstGeom prst="chevron">
              <a:avLst>
                <a:gd name="adj" fmla="val 50000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accen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9" name="양쪽 모서리가 둥근 사각형 2"/>
            <p:cNvSpPr/>
            <p:nvPr/>
          </p:nvSpPr>
          <p:spPr>
            <a:xfrm rot="5400000">
              <a:off x="4612939" y="-1527856"/>
              <a:ext cx="1064418" cy="7083302"/>
            </a:xfrm>
            <a:prstGeom prst="round2SameRect">
              <a:avLst>
                <a:gd name="adj1" fmla="val 16667"/>
                <a:gd name="adj2" fmla="val 0"/>
              </a:avLst>
            </a:prstGeom>
            <a:solidFill>
              <a:schemeClr val="lt1">
                <a:alpha val="90000"/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accen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rgbClr r="0" g="0" b="0"/>
            </a:fontRef>
          </p:style>
          <p:txBody>
            <a:bodyPr vert="horz" wrap="square" lIns="142240" tIns="12700" rIns="12700" bIns="12700" anchor="ctr" anchorCtr="0">
              <a:noAutofit/>
            </a:bodyPr>
            <a:lstStyle/>
            <a:p>
              <a:pPr marL="228600" lvl="1" indent="-228600" algn="l" defTabSz="889000" latinLnBrk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ko-KR" altLang="en-US" sz="2000"/>
                <a:t>개인적 경험과 관련 </a:t>
              </a:r>
            </a:p>
            <a:p>
              <a:pPr marL="228600" lvl="1" indent="-228600" algn="l" defTabSz="889000" latinLnBrk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ko-KR" altLang="en-US" sz="2000"/>
                <a:t>하나님은 단지 종교적인 개인의 감정을 통하여 알 수 있다</a:t>
              </a:r>
              <a:r>
                <a:rPr lang="en-US" altLang="ko-KR" sz="2000"/>
                <a:t>. </a:t>
              </a:r>
              <a:endParaRPr lang="ko-KR" altLang="en-US" sz="2000"/>
            </a:p>
          </p:txBody>
        </p:sp>
        <p:sp>
          <p:nvSpPr>
            <p:cNvPr id="4" name="갈매기형 수장 3"/>
            <p:cNvSpPr/>
            <p:nvPr/>
          </p:nvSpPr>
          <p:spPr>
            <a:xfrm rot="5400000">
              <a:off x="211565" y="3170970"/>
              <a:ext cx="1637567" cy="1146297"/>
            </a:xfrm>
            <a:prstGeom prst="chevron">
              <a:avLst>
                <a:gd name="adj" fmla="val 50000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accen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5" name="양쪽 모서리가 둥근 사각형 4"/>
            <p:cNvSpPr/>
            <p:nvPr/>
          </p:nvSpPr>
          <p:spPr>
            <a:xfrm rot="5400000">
              <a:off x="4612939" y="-84106"/>
              <a:ext cx="1064418" cy="7083302"/>
            </a:xfrm>
            <a:prstGeom prst="round2SameRect">
              <a:avLst>
                <a:gd name="adj1" fmla="val 16667"/>
                <a:gd name="adj2" fmla="val 0"/>
              </a:avLst>
            </a:prstGeom>
            <a:solidFill>
              <a:schemeClr val="lt1">
                <a:alpha val="90000"/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accen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rgbClr r="0" g="0" b="0"/>
            </a:fontRef>
          </p:style>
          <p:txBody>
            <a:bodyPr vert="horz" wrap="square" lIns="142240" tIns="12700" rIns="12700" bIns="12700" anchor="ctr" anchorCtr="0">
              <a:noAutofit/>
            </a:bodyPr>
            <a:lstStyle/>
            <a:p>
              <a:pPr marL="228600" lvl="1" indent="-228600" algn="l" defTabSz="889000" latinLnBrk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ko-KR" altLang="en-US" sz="2000"/>
                <a:t>교리는 개인의 도덕적 감성과 관련 </a:t>
              </a:r>
            </a:p>
            <a:p>
              <a:pPr marL="228600" lvl="1" indent="-228600" algn="l" defTabSz="889000" latinLnBrk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ko-KR" altLang="en-US" sz="2000"/>
                <a:t>신학은 도덕 신학이어야 한다</a:t>
              </a:r>
              <a:r>
                <a:rPr lang="en-US" altLang="ko-KR" sz="2000"/>
                <a:t>. </a:t>
              </a:r>
              <a:endParaRPr lang="ko-KR" altLang="en-US" sz="2000"/>
            </a:p>
          </p:txBody>
        </p:sp>
        <p:sp>
          <p:nvSpPr>
            <p:cNvPr id="6" name="갈매기형 수장 5"/>
            <p:cNvSpPr/>
            <p:nvPr/>
          </p:nvSpPr>
          <p:spPr>
            <a:xfrm rot="5400000">
              <a:off x="211565" y="4614719"/>
              <a:ext cx="1637567" cy="1146297"/>
            </a:xfrm>
            <a:prstGeom prst="chevron">
              <a:avLst>
                <a:gd name="adj" fmla="val 50000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accen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7" name="양쪽 모서리가 둥근 사각형 6"/>
            <p:cNvSpPr/>
            <p:nvPr/>
          </p:nvSpPr>
          <p:spPr>
            <a:xfrm rot="5400000">
              <a:off x="4612939" y="1359643"/>
              <a:ext cx="1064418" cy="7083302"/>
            </a:xfrm>
            <a:prstGeom prst="round2SameRect">
              <a:avLst>
                <a:gd name="adj1" fmla="val 16667"/>
                <a:gd name="adj2" fmla="val 0"/>
              </a:avLst>
            </a:prstGeom>
            <a:solidFill>
              <a:schemeClr val="lt1">
                <a:alpha val="90000"/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accen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rgbClr r="0" g="0" b="0"/>
            </a:fontRef>
          </p:style>
          <p:txBody>
            <a:bodyPr vert="horz" wrap="square" lIns="142240" tIns="12700" rIns="12700" bIns="12700" anchor="ctr" anchorCtr="0">
              <a:noAutofit/>
            </a:bodyPr>
            <a:lstStyle/>
            <a:p>
              <a:pPr marL="228600" lvl="1" indent="-228600" algn="l" defTabSz="889000" latinLnBrk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ko-KR" altLang="en-US" sz="2000"/>
                <a:t>영심의 선험적 감정</a:t>
              </a:r>
              <a:r>
                <a:rPr lang="en-US" altLang="ko-KR" sz="2000"/>
                <a:t>:</a:t>
              </a:r>
              <a:r>
                <a:rPr lang="ko-KR" altLang="en-US" sz="2000"/>
                <a:t> 인간에 내재되어 있는 하나님의 형상 </a:t>
              </a:r>
            </a:p>
            <a:p>
              <a:pPr marL="228600" lvl="1" indent="-228600" algn="l" defTabSz="889000" latinLnBrk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ko-KR" altLang="en-US" sz="2000"/>
                <a:t>양심은 하나님과 인간을 연결하는 고리이다</a:t>
              </a:r>
              <a:r>
                <a:rPr lang="en-US" altLang="ko-KR" sz="2000"/>
                <a:t>. </a:t>
              </a:r>
              <a:endParaRPr lang="ko-KR" altLang="en-US" sz="2000"/>
            </a:p>
          </p:txBody>
        </p:sp>
      </p:grp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altLang="ko-KR"/>
              <a:t/>
            </a:r>
            <a:br>
              <a:rPr lang="en-US" altLang="ko-KR"/>
            </a:br>
            <a:r>
              <a:rPr lang="ko-KR" altLang="en-US"/>
              <a:t>종교적 확신</a:t>
            </a:r>
            <a:r>
              <a:rPr lang="en-US" altLang="ko-KR"/>
              <a:t>-</a:t>
            </a:r>
            <a:br>
              <a:rPr lang="en-US" altLang="ko-KR"/>
            </a:br>
            <a:r>
              <a:rPr lang="en-US" altLang="ko-KR"/>
              <a:t>             </a:t>
            </a:r>
            <a:r>
              <a:rPr lang="ko-KR" altLang="en-US"/>
              <a:t>‘추론적 의식’</a:t>
            </a:r>
            <a:r>
              <a:rPr lang="en-US" altLang="ko-KR"/>
              <a:t>(illative sense) </a:t>
            </a:r>
            <a:r>
              <a:rPr lang="ko-KR" altLang="en-US"/>
              <a:t/>
            </a:r>
            <a:br>
              <a:rPr lang="ko-KR" altLang="en-US"/>
            </a:br>
            <a:r>
              <a:rPr lang="ko-KR" altLang="en-US"/>
              <a:t>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그룹 7"/>
          <p:cNvGrpSpPr/>
          <p:nvPr/>
        </p:nvGrpSpPr>
        <p:grpSpPr>
          <a:xfrm>
            <a:off x="457200" y="1481138"/>
            <a:ext cx="8229600" cy="4525962"/>
            <a:chOff x="457200" y="1481138"/>
            <a:chExt cx="8229600" cy="4525962"/>
          </a:xfrm>
        </p:grpSpPr>
        <p:sp>
          <p:nvSpPr>
            <p:cNvPr id="2" name="직사각형 1"/>
            <p:cNvSpPr/>
            <p:nvPr/>
          </p:nvSpPr>
          <p:spPr>
            <a:xfrm>
              <a:off x="1829871" y="2372197"/>
              <a:ext cx="2570745" cy="1714687"/>
            </a:xfrm>
            <a:prstGeom prst="rect">
              <a:avLst/>
            </a:prstGeom>
            <a:solidFill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rgbClr r="0" g="0" b="0"/>
            </a:fontRef>
          </p:style>
          <p:txBody>
            <a:bodyPr vert="horz" wrap="square" lIns="0" tIns="199136" rIns="199136" bIns="199136" anchor="ctr" anchorCtr="0">
              <a:noAutofit/>
            </a:bodyPr>
            <a:lstStyle/>
            <a:p>
              <a:pPr lvl="0" algn="l" defTabSz="12446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2800"/>
                <a:t>종교적 경험중시 </a:t>
              </a:r>
            </a:p>
          </p:txBody>
        </p:sp>
        <p:sp>
          <p:nvSpPr>
            <p:cNvPr id="9" name="직사각형 2"/>
            <p:cNvSpPr/>
            <p:nvPr/>
          </p:nvSpPr>
          <p:spPr>
            <a:xfrm>
              <a:off x="1829871" y="4086885"/>
              <a:ext cx="2570745" cy="1714687"/>
            </a:xfrm>
            <a:prstGeom prst="rect">
              <a:avLst/>
            </a:prstGeom>
            <a:solidFill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rgbClr r="0" g="0" b="0"/>
            </a:fontRef>
          </p:style>
          <p:txBody>
            <a:bodyPr vert="horz" wrap="square" lIns="0" tIns="199136" rIns="199136" bIns="199136" anchor="ctr" anchorCtr="0">
              <a:noAutofit/>
            </a:bodyPr>
            <a:lstStyle/>
            <a:p>
              <a:pPr lvl="0" algn="l" defTabSz="12446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2800"/>
                <a:t>엄격한 도덕적 통일성 </a:t>
              </a:r>
            </a:p>
          </p:txBody>
        </p:sp>
        <p:sp>
          <p:nvSpPr>
            <p:cNvPr id="4" name="타원 3"/>
            <p:cNvSpPr/>
            <p:nvPr/>
          </p:nvSpPr>
          <p:spPr>
            <a:xfrm>
              <a:off x="458807" y="1686665"/>
              <a:ext cx="1713830" cy="1713830"/>
            </a:xfrm>
            <a:prstGeom prst="ellipse">
              <a:avLst/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vert="horz" wrap="square" lIns="0" tIns="0" rIns="0" bIns="0" anchor="ctr" anchorCtr="0">
              <a:noAutofit/>
            </a:bodyPr>
            <a:lstStyle/>
            <a:p>
              <a:pPr lvl="0" algn="ctr" defTabSz="111125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2500"/>
                <a:t>경건</a:t>
              </a:r>
            </a:p>
            <a:p>
              <a:pPr lvl="0" algn="ctr" defTabSz="111125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2500"/>
                <a:t>주의</a:t>
              </a:r>
            </a:p>
          </p:txBody>
        </p:sp>
        <p:sp>
          <p:nvSpPr>
            <p:cNvPr id="5" name="직사각형 4"/>
            <p:cNvSpPr/>
            <p:nvPr/>
          </p:nvSpPr>
          <p:spPr>
            <a:xfrm>
              <a:off x="6114447" y="2372197"/>
              <a:ext cx="2570745" cy="1714687"/>
            </a:xfrm>
            <a:prstGeom prst="rect">
              <a:avLst/>
            </a:prstGeom>
            <a:solidFill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rgbClr r="0" g="0" b="0"/>
            </a:fontRef>
          </p:style>
          <p:txBody>
            <a:bodyPr vert="horz" wrap="square" lIns="0" tIns="199136" rIns="199136" bIns="199136" anchor="ctr" anchorCtr="0">
              <a:noAutofit/>
            </a:bodyPr>
            <a:lstStyle/>
            <a:p>
              <a:pPr lvl="0" algn="l" defTabSz="12446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2800"/>
                <a:t>라이프니츠</a:t>
              </a:r>
              <a:r>
                <a:rPr lang="en-US" altLang="ko-KR" sz="2800"/>
                <a:t>- </a:t>
              </a:r>
              <a:r>
                <a:rPr lang="ko-KR" altLang="en-US" sz="2800"/>
                <a:t>볼프주의 </a:t>
              </a:r>
            </a:p>
          </p:txBody>
        </p:sp>
        <p:sp>
          <p:nvSpPr>
            <p:cNvPr id="6" name="직사각형 5"/>
            <p:cNvSpPr/>
            <p:nvPr/>
          </p:nvSpPr>
          <p:spPr>
            <a:xfrm>
              <a:off x="6114447" y="4086885"/>
              <a:ext cx="2570745" cy="1714687"/>
            </a:xfrm>
            <a:prstGeom prst="rect">
              <a:avLst/>
            </a:prstGeom>
            <a:solidFill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rgbClr r="0" g="0" b="0"/>
            </a:fontRef>
          </p:style>
        </p:sp>
        <p:sp>
          <p:nvSpPr>
            <p:cNvPr id="7" name="타원 6"/>
            <p:cNvSpPr/>
            <p:nvPr/>
          </p:nvSpPr>
          <p:spPr>
            <a:xfrm>
              <a:off x="4743383" y="1686665"/>
              <a:ext cx="1713830" cy="1713830"/>
            </a:xfrm>
            <a:prstGeom prst="ellipse">
              <a:avLst/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vert="horz" wrap="square" lIns="0" tIns="0" rIns="0" bIns="0" anchor="ctr" anchorCtr="0">
              <a:noAutofit/>
            </a:bodyPr>
            <a:lstStyle/>
            <a:p>
              <a:pPr lvl="0" algn="ctr" defTabSz="111125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2500"/>
                <a:t>합리</a:t>
              </a:r>
            </a:p>
            <a:p>
              <a:pPr lvl="0" algn="ctr" defTabSz="111125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2500"/>
                <a:t>주의 </a:t>
              </a:r>
            </a:p>
          </p:txBody>
        </p:sp>
      </p:grp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ko-KR" altLang="en-US"/>
              <a:t>임마누엘 칸트 </a:t>
            </a:r>
            <a:r>
              <a:rPr lang="en-US" altLang="ko-KR"/>
              <a:t>(1724-1804) </a:t>
            </a:r>
            <a:endParaRPr lang="ko-KR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/>
              <a:t>“</a:t>
            </a:r>
            <a:r>
              <a:rPr lang="ko-KR" altLang="en-US"/>
              <a:t>신앙을 위한 여지를 만들기 위해서 지식을 부정할 필요가 있음을 발견하였다</a:t>
            </a:r>
            <a:r>
              <a:rPr lang="en-US" altLang="ko-KR"/>
              <a:t>.”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altLang="ko-KR"/>
              <a:t/>
            </a:r>
            <a:br>
              <a:rPr lang="en-US" altLang="ko-KR"/>
            </a:br>
            <a:r>
              <a:rPr lang="en-US" altLang="ko-KR"/>
              <a:t>&lt;</a:t>
            </a:r>
            <a:r>
              <a:rPr lang="ko-KR" altLang="en-US"/>
              <a:t>순수이성비판</a:t>
            </a:r>
            <a:r>
              <a:rPr lang="en-US" altLang="ko-KR"/>
              <a:t>&gt; </a:t>
            </a:r>
            <a:r>
              <a:rPr lang="ko-KR" altLang="en-US"/>
              <a:t>서문 </a:t>
            </a:r>
            <a:r>
              <a:rPr lang="en-US" altLang="ko-KR"/>
              <a:t/>
            </a:r>
            <a:br>
              <a:rPr lang="en-US" altLang="ko-KR"/>
            </a:br>
            <a:endParaRPr lang="ko-KR" altLang="en-US"/>
          </a:p>
        </p:txBody>
      </p:sp>
      <p:grpSp>
        <p:nvGrpSpPr>
          <p:cNvPr id="7" name="그룹 6"/>
          <p:cNvGrpSpPr/>
          <p:nvPr/>
        </p:nvGrpSpPr>
        <p:grpSpPr>
          <a:xfrm>
            <a:off x="1259632" y="2564904"/>
            <a:ext cx="6096000" cy="4064000"/>
            <a:chOff x="1259632" y="2564904"/>
            <a:chExt cx="6096000" cy="4064000"/>
          </a:xfrm>
        </p:grpSpPr>
        <p:sp>
          <p:nvSpPr>
            <p:cNvPr id="9" name="모서리가 둥근 직사각형 1"/>
            <p:cNvSpPr/>
            <p:nvPr/>
          </p:nvSpPr>
          <p:spPr>
            <a:xfrm>
              <a:off x="1259632" y="2564904"/>
              <a:ext cx="5181600" cy="1219200"/>
            </a:xfrm>
            <a:prstGeom prst="roundRect">
              <a:avLst>
                <a:gd name="adj" fmla="val 10000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vert="horz" wrap="square" lIns="91440" tIns="91440" rIns="91440" bIns="91440" anchor="ctr" anchorCtr="0">
              <a:noAutofit/>
            </a:bodyPr>
            <a:lstStyle/>
            <a:p>
              <a:pPr lvl="0" algn="l" defTabSz="10668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2400"/>
                <a:t>신앙과 이성은 두 개의 서로 다른 양상으로 간주</a:t>
              </a:r>
            </a:p>
          </p:txBody>
        </p:sp>
        <p:sp>
          <p:nvSpPr>
            <p:cNvPr id="10" name="모서리가 둥근 직사각형 2"/>
            <p:cNvSpPr/>
            <p:nvPr/>
          </p:nvSpPr>
          <p:spPr>
            <a:xfrm>
              <a:off x="1716831" y="3987303"/>
              <a:ext cx="5181600" cy="1219200"/>
            </a:xfrm>
            <a:prstGeom prst="roundRect">
              <a:avLst>
                <a:gd name="adj" fmla="val 10000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vert="horz" wrap="square" lIns="91440" tIns="91440" rIns="91440" bIns="91440" anchor="ctr" anchorCtr="0">
              <a:noAutofit/>
            </a:bodyPr>
            <a:lstStyle/>
            <a:p>
              <a:pPr lvl="0" algn="l" defTabSz="10668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2400"/>
                <a:t> 신앙과 경험적 지식의 대조 </a:t>
              </a:r>
            </a:p>
          </p:txBody>
        </p:sp>
        <p:sp>
          <p:nvSpPr>
            <p:cNvPr id="4" name="모서리가 둥근 직사각형 3"/>
            <p:cNvSpPr/>
            <p:nvPr/>
          </p:nvSpPr>
          <p:spPr>
            <a:xfrm>
              <a:off x="2174031" y="5409703"/>
              <a:ext cx="5181600" cy="1219200"/>
            </a:xfrm>
            <a:prstGeom prst="roundRect">
              <a:avLst>
                <a:gd name="adj" fmla="val 10000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vert="horz" wrap="square" lIns="91440" tIns="91440" rIns="91440" bIns="91440" anchor="ctr" anchorCtr="0">
              <a:noAutofit/>
            </a:bodyPr>
            <a:lstStyle/>
            <a:p>
              <a:pPr lvl="0" algn="l" defTabSz="10668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2400"/>
                <a:t>종교적 신앙의 합리성 유지경험주의로부터 신학 해방 </a:t>
              </a:r>
            </a:p>
          </p:txBody>
        </p:sp>
        <p:sp>
          <p:nvSpPr>
            <p:cNvPr id="5" name="아래쪽 화살표 4"/>
            <p:cNvSpPr/>
            <p:nvPr/>
          </p:nvSpPr>
          <p:spPr>
            <a:xfrm>
              <a:off x="5648752" y="3489464"/>
              <a:ext cx="792480" cy="792480"/>
            </a:xfrm>
            <a:prstGeom prst="downArrow">
              <a:avLst>
                <a:gd name="adj1" fmla="val 55000"/>
                <a:gd name="adj2" fmla="val 45000"/>
              </a:avLst>
            </a:prstGeom>
            <a:solidFill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rgbClr r="0" g="0" b="0"/>
            </a:fontRef>
          </p:style>
        </p:sp>
        <p:sp>
          <p:nvSpPr>
            <p:cNvPr id="6" name="아래쪽 화살표 5"/>
            <p:cNvSpPr/>
            <p:nvPr/>
          </p:nvSpPr>
          <p:spPr>
            <a:xfrm>
              <a:off x="6105952" y="4903736"/>
              <a:ext cx="792480" cy="792480"/>
            </a:xfrm>
            <a:prstGeom prst="downArrow">
              <a:avLst>
                <a:gd name="adj1" fmla="val 55000"/>
                <a:gd name="adj2" fmla="val 45000"/>
              </a:avLst>
            </a:prstGeom>
            <a:solidFill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rgbClr r="0" g="0" b="0"/>
            </a:fontRef>
          </p:style>
        </p:sp>
      </p:grpSp>
      <p:sp>
        <p:nvSpPr>
          <p:cNvPr id="8" name="포인트가 7개인 별 7"/>
          <p:cNvSpPr/>
          <p:nvPr/>
        </p:nvSpPr>
        <p:spPr>
          <a:xfrm>
            <a:off x="6516216" y="5013176"/>
            <a:ext cx="2088232" cy="1728192"/>
          </a:xfrm>
          <a:prstGeom prst="star7">
            <a:avLst>
              <a:gd name="adj" fmla="val 34601"/>
              <a:gd name="hf" fmla="val 102572"/>
              <a:gd name="vf" fmla="val 10521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ko-KR" altLang="en-US"/>
              <a:t>코페르니쿠스적 혁명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ko-KR" altLang="en-US"/>
              <a:t>코페르니쿠스적 혁명 </a:t>
            </a:r>
          </a:p>
        </p:txBody>
      </p:sp>
      <p:grpSp>
        <p:nvGrpSpPr>
          <p:cNvPr id="11" name="그룹 10"/>
          <p:cNvGrpSpPr/>
          <p:nvPr/>
        </p:nvGrpSpPr>
        <p:grpSpPr>
          <a:xfrm>
            <a:off x="457200" y="1481138"/>
            <a:ext cx="8229600" cy="4525962"/>
            <a:chOff x="457200" y="1481138"/>
            <a:chExt cx="8229600" cy="4525962"/>
          </a:xfrm>
        </p:grpSpPr>
        <p:sp>
          <p:nvSpPr>
            <p:cNvPr id="2" name="원형 1"/>
            <p:cNvSpPr/>
            <p:nvPr/>
          </p:nvSpPr>
          <p:spPr>
            <a:xfrm>
              <a:off x="457200" y="1481138"/>
              <a:ext cx="4525962" cy="4525962"/>
            </a:xfrm>
            <a:prstGeom prst="pie">
              <a:avLst>
                <a:gd name="adj1" fmla="val 5400000"/>
                <a:gd name="adj2" fmla="val 16200000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12" name="직사각형 2"/>
            <p:cNvSpPr/>
            <p:nvPr/>
          </p:nvSpPr>
          <p:spPr>
            <a:xfrm>
              <a:off x="2720181" y="1481138"/>
              <a:ext cx="5966619" cy="4525962"/>
            </a:xfrm>
            <a:prstGeom prst="rect">
              <a:avLst/>
            </a:prstGeom>
            <a:solidFill>
              <a:schemeClr val="lt1">
                <a:alpha val="90000"/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accen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rgbClr r="0" g="0" b="0"/>
            </a:fontRef>
          </p:style>
          <p:txBody>
            <a:bodyPr vert="horz" wrap="square" lIns="91440" tIns="91440" rIns="91440" bIns="91440" anchor="ctr" anchorCtr="0">
              <a:noAutofit/>
            </a:bodyPr>
            <a:lstStyle/>
            <a:p>
              <a:pPr lvl="0" algn="ctr" defTabSz="10668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2400"/>
                <a:t>경험주의자 </a:t>
              </a:r>
            </a:p>
          </p:txBody>
        </p:sp>
        <p:sp>
          <p:nvSpPr>
            <p:cNvPr id="4" name="원형 3"/>
            <p:cNvSpPr/>
            <p:nvPr/>
          </p:nvSpPr>
          <p:spPr>
            <a:xfrm>
              <a:off x="1249244" y="2838929"/>
              <a:ext cx="2941872" cy="2941872"/>
            </a:xfrm>
            <a:prstGeom prst="pie">
              <a:avLst>
                <a:gd name="adj1" fmla="val 5400000"/>
                <a:gd name="adj2" fmla="val 16200000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5" name="직사각형 4"/>
            <p:cNvSpPr/>
            <p:nvPr/>
          </p:nvSpPr>
          <p:spPr>
            <a:xfrm>
              <a:off x="2720181" y="2838929"/>
              <a:ext cx="5966619" cy="2941872"/>
            </a:xfrm>
            <a:prstGeom prst="rect">
              <a:avLst/>
            </a:prstGeom>
            <a:solidFill>
              <a:schemeClr val="lt1">
                <a:alpha val="90000"/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accen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rgbClr r="0" g="0" b="0"/>
            </a:fontRef>
          </p:style>
          <p:txBody>
            <a:bodyPr vert="horz" wrap="square" lIns="91440" tIns="91440" rIns="91440" bIns="91440" anchor="ctr" anchorCtr="0">
              <a:noAutofit/>
            </a:bodyPr>
            <a:lstStyle/>
            <a:p>
              <a:pPr lvl="0" algn="ctr" defTabSz="10668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2400"/>
                <a:t>칸트 </a:t>
              </a:r>
            </a:p>
          </p:txBody>
        </p:sp>
        <p:sp>
          <p:nvSpPr>
            <p:cNvPr id="6" name="원형 5"/>
            <p:cNvSpPr/>
            <p:nvPr/>
          </p:nvSpPr>
          <p:spPr>
            <a:xfrm>
              <a:off x="2041287" y="4196716"/>
              <a:ext cx="1357787" cy="1357787"/>
            </a:xfrm>
            <a:prstGeom prst="pie">
              <a:avLst>
                <a:gd name="adj1" fmla="val 5400000"/>
                <a:gd name="adj2" fmla="val 16200000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7" name="직사각형 6"/>
            <p:cNvSpPr/>
            <p:nvPr/>
          </p:nvSpPr>
          <p:spPr>
            <a:xfrm>
              <a:off x="2720181" y="4196716"/>
              <a:ext cx="5966619" cy="1357787"/>
            </a:xfrm>
            <a:prstGeom prst="rect">
              <a:avLst/>
            </a:prstGeom>
            <a:solidFill>
              <a:schemeClr val="lt1">
                <a:alpha val="90000"/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accen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rgbClr r="0" g="0" b="0"/>
            </a:fontRef>
          </p:style>
          <p:txBody>
            <a:bodyPr vert="horz" wrap="square" lIns="91440" tIns="91440" rIns="91440" bIns="91440" anchor="ctr" anchorCtr="0">
              <a:noAutofit/>
            </a:bodyPr>
            <a:lstStyle/>
            <a:p>
              <a:pPr lvl="0" algn="ctr" defTabSz="10668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2400"/>
                <a:t>칸트 가설의 </a:t>
              </a:r>
            </a:p>
            <a:p>
              <a:pPr lvl="0" algn="ctr" defTabSz="10668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2400"/>
                <a:t>양면성 </a:t>
              </a:r>
            </a:p>
          </p:txBody>
        </p:sp>
        <p:sp>
          <p:nvSpPr>
            <p:cNvPr id="8" name="직사각형 7"/>
            <p:cNvSpPr/>
            <p:nvPr/>
          </p:nvSpPr>
          <p:spPr>
            <a:xfrm>
              <a:off x="5703490" y="1481138"/>
              <a:ext cx="2983309" cy="1357791"/>
            </a:xfrm>
            <a:prstGeom prst="rect">
              <a:avLst/>
            </a:prstGeom>
            <a:noFill/>
            <a:ln w="55000" cap="flat" cmpd="thickThin" algn="ctr">
              <a:noFill/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rgbClr r="0" g="0" b="0"/>
            </a:fontRef>
          </p:style>
          <p:txBody>
            <a:bodyPr vert="horz" wrap="square" lIns="60960" tIns="60960" rIns="60960" bIns="60960" anchor="ctr" anchorCtr="0">
              <a:noAutofit/>
            </a:bodyPr>
            <a:lstStyle/>
            <a:p>
              <a:pPr marL="171450" lvl="1" indent="-171450" algn="l" defTabSz="711200" latinLnBrk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ko-KR" altLang="en-US" sz="1600"/>
                <a:t>인간의 지성 </a:t>
              </a:r>
              <a:r>
                <a:rPr lang="en-US" altLang="ko-KR" sz="1600"/>
                <a:t>– </a:t>
              </a:r>
              <a:r>
                <a:rPr lang="ko-KR" altLang="en-US" sz="1600"/>
                <a:t>빈 그릇 </a:t>
              </a:r>
            </a:p>
            <a:p>
              <a:pPr marL="171450" lvl="1" indent="-171450" algn="l" defTabSz="711200" latinLnBrk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ko-KR" altLang="en-US" sz="1600"/>
                <a:t>지성은 외부에서 사상을 모으는 곳으로 수동적이다</a:t>
              </a:r>
              <a:r>
                <a:rPr lang="en-US" altLang="ko-KR" sz="1600"/>
                <a:t>. </a:t>
              </a:r>
              <a:endParaRPr lang="ko-KR" altLang="en-US" sz="1600"/>
            </a:p>
          </p:txBody>
        </p:sp>
        <p:sp>
          <p:nvSpPr>
            <p:cNvPr id="9" name="직사각형 8"/>
            <p:cNvSpPr/>
            <p:nvPr/>
          </p:nvSpPr>
          <p:spPr>
            <a:xfrm>
              <a:off x="5703490" y="2838929"/>
              <a:ext cx="2983309" cy="1357787"/>
            </a:xfrm>
            <a:prstGeom prst="rect">
              <a:avLst/>
            </a:prstGeom>
            <a:noFill/>
            <a:ln w="55000" cap="flat" cmpd="thickThin" algn="ctr">
              <a:noFill/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rgbClr r="0" g="0" b="0"/>
            </a:fontRef>
          </p:style>
          <p:txBody>
            <a:bodyPr vert="horz" wrap="square" lIns="60960" tIns="60960" rIns="60960" bIns="60960" anchor="ctr" anchorCtr="0">
              <a:noAutofit/>
            </a:bodyPr>
            <a:lstStyle/>
            <a:p>
              <a:pPr marL="171450" lvl="1" indent="-171450" algn="l" defTabSz="711200" latinLnBrk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ko-KR" altLang="en-US" sz="1600"/>
                <a:t>지성은 능동적이다</a:t>
              </a:r>
              <a:r>
                <a:rPr lang="en-US" altLang="ko-KR" sz="1600"/>
                <a:t>. </a:t>
              </a:r>
              <a:r>
                <a:rPr lang="ko-KR" altLang="en-US" sz="1600"/>
                <a:t>  </a:t>
              </a:r>
            </a:p>
            <a:p>
              <a:pPr marL="171450" lvl="1" indent="-171450" algn="l" defTabSz="711200" latinLnBrk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ko-KR" altLang="en-US" sz="1600"/>
                <a:t>경험의 범주들이 현상의 지식을 결정한다</a:t>
              </a:r>
              <a:r>
                <a:rPr lang="en-US" altLang="ko-KR" sz="1600"/>
                <a:t>. </a:t>
              </a:r>
              <a:endParaRPr lang="ko-KR" altLang="en-US" sz="1600"/>
            </a:p>
          </p:txBody>
        </p:sp>
        <p:sp>
          <p:nvSpPr>
            <p:cNvPr id="10" name="직사각형 9"/>
            <p:cNvSpPr/>
            <p:nvPr/>
          </p:nvSpPr>
          <p:spPr>
            <a:xfrm>
              <a:off x="5703490" y="4196716"/>
              <a:ext cx="2983309" cy="1357787"/>
            </a:xfrm>
            <a:prstGeom prst="rect">
              <a:avLst/>
            </a:prstGeom>
            <a:noFill/>
            <a:ln w="55000" cap="flat" cmpd="thickThin" algn="ctr">
              <a:noFill/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rgbClr r="0" g="0" b="0"/>
            </a:fontRef>
          </p:style>
          <p:txBody>
            <a:bodyPr vert="horz" wrap="square" lIns="60960" tIns="60960" rIns="60960" bIns="60960" anchor="ctr" anchorCtr="0">
              <a:noAutofit/>
            </a:bodyPr>
            <a:lstStyle/>
            <a:p>
              <a:pPr marL="171450" lvl="1" indent="-171450" algn="l" defTabSz="711200" latinLnBrk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ko-KR" altLang="en-US" sz="1600"/>
                <a:t>객관적 지식의 가능성 제시</a:t>
              </a:r>
            </a:p>
            <a:p>
              <a:pPr marL="171450" lvl="1" indent="-171450" algn="l" defTabSz="711200" latinLnBrk="1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ko-KR" altLang="en-US" sz="1600"/>
                <a:t>초월적 분야는 객관적 지식이 불가능하다</a:t>
              </a:r>
              <a:r>
                <a:rPr lang="en-US" altLang="ko-KR" sz="1600"/>
                <a:t>. </a:t>
              </a:r>
              <a:endParaRPr lang="ko-KR" altLang="en-US" sz="1600"/>
            </a:p>
          </p:txBody>
        </p: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/>
              <a:t>1. </a:t>
            </a:r>
            <a:r>
              <a:rPr lang="ko-KR" altLang="en-US"/>
              <a:t>의도 </a:t>
            </a:r>
            <a:r>
              <a:rPr lang="en-US" altLang="ko-KR"/>
              <a:t>– </a:t>
            </a:r>
            <a:r>
              <a:rPr lang="ko-KR" altLang="en-US"/>
              <a:t>과학적 지식의 한계를 넘어선 도덕적 가치를 영역의 존재 입증 </a:t>
            </a:r>
          </a:p>
          <a:p>
            <a:pPr lvl="0"/>
            <a:r>
              <a:rPr lang="en-US" altLang="ko-KR"/>
              <a:t>2. </a:t>
            </a:r>
            <a:r>
              <a:rPr lang="ko-KR" altLang="en-US"/>
              <a:t>코페르니쿠스 혁명 </a:t>
            </a:r>
          </a:p>
          <a:p>
            <a:pPr lvl="0"/>
            <a:r>
              <a:rPr lang="en-US" altLang="ko-KR"/>
              <a:t>(1) </a:t>
            </a:r>
            <a:r>
              <a:rPr lang="ko-KR" altLang="en-US"/>
              <a:t>도덕적 삶의 필요한 원리들은 경험 및 순수 이성의 원리와 완전히 독립된 것이어야 한다</a:t>
            </a:r>
            <a:r>
              <a:rPr lang="en-US" altLang="ko-KR"/>
              <a:t>. </a:t>
            </a:r>
          </a:p>
          <a:p>
            <a:pPr lvl="0"/>
            <a:r>
              <a:rPr lang="en-US" altLang="ko-KR"/>
              <a:t>(2) </a:t>
            </a:r>
            <a:r>
              <a:rPr lang="ko-KR" altLang="en-US"/>
              <a:t>도덕적 자율 </a:t>
            </a:r>
            <a:r>
              <a:rPr lang="en-US" altLang="ko-KR"/>
              <a:t>– </a:t>
            </a:r>
            <a:r>
              <a:rPr lang="ko-KR" altLang="en-US"/>
              <a:t>도덕법이 외부에서 강요되는 것이 아니라 인간 스스로 자발적으로 순종해야 한다</a:t>
            </a:r>
            <a:r>
              <a:rPr lang="en-US" altLang="ko-KR"/>
              <a:t>. </a:t>
            </a:r>
          </a:p>
          <a:p>
            <a:pPr lvl="0"/>
            <a:r>
              <a:rPr lang="en-US" altLang="ko-KR"/>
              <a:t>-&gt; </a:t>
            </a:r>
            <a:r>
              <a:rPr lang="ko-KR" altLang="en-US"/>
              <a:t>종교의 근본적인 신앙이 인간의 도덕적 이성에 기초해야 한다</a:t>
            </a:r>
            <a:r>
              <a:rPr lang="en-US" altLang="ko-KR"/>
              <a:t>. </a:t>
            </a:r>
          </a:p>
          <a:p>
            <a:pPr marL="109728" indent="0">
              <a:buNone/>
            </a:pPr>
            <a:endParaRPr lang="ko-KR" altLang="en-US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altLang="ko-KR"/>
              <a:t>&lt;</a:t>
            </a:r>
            <a:r>
              <a:rPr lang="ko-KR" altLang="en-US"/>
              <a:t>실천이성비판</a:t>
            </a:r>
            <a:r>
              <a:rPr lang="en-US" altLang="ko-KR"/>
              <a:t>&gt;</a:t>
            </a:r>
            <a:r>
              <a:rPr lang="ko-KR" altLang="en-US"/>
              <a:t>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24078" indent="-514350">
              <a:buAutoNum type="arabicParenR"/>
            </a:pPr>
            <a:r>
              <a:rPr lang="ko-KR" altLang="en-US"/>
              <a:t>종교는 도덕법의 약속에 대한 신뢰이다</a:t>
            </a:r>
            <a:r>
              <a:rPr lang="en-US" altLang="ko-KR"/>
              <a:t>. </a:t>
            </a:r>
          </a:p>
          <a:p>
            <a:pPr marL="624078" indent="-514350">
              <a:buAutoNum type="arabicParenR"/>
            </a:pPr>
            <a:r>
              <a:rPr lang="ko-KR" altLang="en-US"/>
              <a:t>도덕적 본질은 종교적 신앙의 대상에 대한 이해를 요구 </a:t>
            </a:r>
          </a:p>
          <a:p>
            <a:pPr marL="624078" indent="-514350">
              <a:buAutoNum type="arabicParenR"/>
            </a:pPr>
            <a:r>
              <a:rPr lang="ko-KR" altLang="en-US"/>
              <a:t>유신론적 도덕의 필요성은 의무가 아니라 요청이다</a:t>
            </a:r>
            <a:r>
              <a:rPr lang="en-US" altLang="ko-KR"/>
              <a:t>. </a:t>
            </a:r>
          </a:p>
          <a:p>
            <a:pPr marL="624078" indent="-514350">
              <a:buAutoNum type="arabicParenR"/>
            </a:pPr>
            <a:endParaRPr lang="en-US" altLang="ko-KR"/>
          </a:p>
          <a:p>
            <a:pPr marL="109728" indent="0">
              <a:buNone/>
            </a:pPr>
            <a:endParaRPr lang="en-US" altLang="ko-KR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ko-KR" altLang="en-US"/>
              <a:t>어떻게 우리의 도덕적 양심이 종교적 확신을 낳는가</a:t>
            </a:r>
            <a:r>
              <a:rPr lang="en-US" altLang="ko-KR"/>
              <a:t>? </a:t>
            </a:r>
            <a:endParaRPr lang="ko-KR" alt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그룹 5"/>
          <p:cNvGrpSpPr/>
          <p:nvPr/>
        </p:nvGrpSpPr>
        <p:grpSpPr>
          <a:xfrm>
            <a:off x="457200" y="1481138"/>
            <a:ext cx="8229600" cy="4525962"/>
            <a:chOff x="457200" y="1481138"/>
            <a:chExt cx="8229600" cy="4525962"/>
          </a:xfrm>
        </p:grpSpPr>
        <p:sp>
          <p:nvSpPr>
            <p:cNvPr id="2" name="모서리가 둥근 직사각형 1"/>
            <p:cNvSpPr/>
            <p:nvPr/>
          </p:nvSpPr>
          <p:spPr>
            <a:xfrm>
              <a:off x="457200" y="1552309"/>
              <a:ext cx="8229600" cy="1411678"/>
            </a:xfrm>
            <a:prstGeom prst="roundRect">
              <a:avLst>
                <a:gd name="adj" fmla="val 16667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vert="horz" wrap="square" lIns="152400" tIns="152400" rIns="152400" bIns="152400" anchor="ctr" anchorCtr="0">
              <a:noAutofit/>
            </a:bodyPr>
            <a:lstStyle/>
            <a:p>
              <a:pPr lvl="0" algn="l" defTabSz="17780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4000"/>
                <a:t>합리주의와의 단절 </a:t>
              </a:r>
            </a:p>
          </p:txBody>
        </p:sp>
        <p:sp>
          <p:nvSpPr>
            <p:cNvPr id="7" name="직사각형 2"/>
            <p:cNvSpPr/>
            <p:nvPr/>
          </p:nvSpPr>
          <p:spPr>
            <a:xfrm>
              <a:off x="457200" y="2963987"/>
              <a:ext cx="8229600" cy="74520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rgbClr r="0" g="0" b="0"/>
            </a:fontRef>
          </p:style>
        </p:sp>
        <p:sp>
          <p:nvSpPr>
            <p:cNvPr id="4" name="모서리가 둥근 직사각형 3"/>
            <p:cNvSpPr/>
            <p:nvPr/>
          </p:nvSpPr>
          <p:spPr>
            <a:xfrm>
              <a:off x="457200" y="3709187"/>
              <a:ext cx="8229600" cy="1411678"/>
            </a:xfrm>
            <a:prstGeom prst="roundRect">
              <a:avLst>
                <a:gd name="adj" fmla="val 16667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vert="horz" wrap="square" lIns="152400" tIns="152400" rIns="152400" bIns="152400" anchor="ctr" anchorCtr="0">
              <a:noAutofit/>
            </a:bodyPr>
            <a:lstStyle/>
            <a:p>
              <a:pPr lvl="0" algn="l" defTabSz="17780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4000"/>
                <a:t>계몽주의의 종교개념 지속 </a:t>
              </a:r>
            </a:p>
          </p:txBody>
        </p:sp>
        <p:sp>
          <p:nvSpPr>
            <p:cNvPr id="5" name="직사각형 4"/>
            <p:cNvSpPr/>
            <p:nvPr/>
          </p:nvSpPr>
          <p:spPr>
            <a:xfrm>
              <a:off x="457200" y="5120865"/>
              <a:ext cx="8229600" cy="815062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rgbClr r="0" g="0" b="0"/>
            </a:fontRef>
          </p:style>
          <p:txBody>
            <a:bodyPr vert="horz" wrap="square" lIns="261290" tIns="50800" rIns="284480" bIns="50800" anchor="t" anchorCtr="0">
              <a:noAutofit/>
            </a:bodyPr>
            <a:lstStyle/>
            <a:p>
              <a:pPr marL="285750" lvl="1" indent="-285750" algn="l" defTabSz="1377950" latinLnBrk="1">
                <a:lnSpc>
                  <a:spcPct val="90000"/>
                </a:lnSpc>
                <a:spcBef>
                  <a:spcPct val="0"/>
                </a:spcBef>
                <a:spcAft>
                  <a:spcPct val="20000"/>
                </a:spcAft>
                <a:buChar char="•"/>
              </a:pPr>
              <a:r>
                <a:rPr lang="ko-KR" altLang="en-US" sz="3100"/>
                <a:t>도덕신학 </a:t>
              </a:r>
            </a:p>
          </p:txBody>
        </p:sp>
      </p:grp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ko-KR" altLang="en-US"/>
              <a:t>칸트 철학의 특징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인간의 천성적 선함도</a:t>
            </a:r>
            <a:r>
              <a:rPr lang="en-US" altLang="ko-KR"/>
              <a:t>, </a:t>
            </a:r>
            <a:r>
              <a:rPr lang="ko-KR" altLang="en-US"/>
              <a:t>전적인 부패도 거부 </a:t>
            </a:r>
          </a:p>
          <a:p>
            <a:pPr lvl="0"/>
            <a:r>
              <a:rPr lang="ko-KR" altLang="en-US"/>
              <a:t>악한 행위의 보편적 동기는 자애에 근거 </a:t>
            </a:r>
            <a:r>
              <a:rPr lang="en-US" altLang="ko-KR"/>
              <a:t>– </a:t>
            </a:r>
            <a:r>
              <a:rPr lang="ko-KR" altLang="en-US"/>
              <a:t>도덕적책임과의 대립적 관계에서 설명 </a:t>
            </a:r>
          </a:p>
          <a:p>
            <a:pPr lvl="0"/>
            <a:r>
              <a:rPr lang="ko-KR" altLang="en-US"/>
              <a:t>어떻게 악한 성향이 선한 성향으로 전환되는가</a:t>
            </a:r>
            <a:r>
              <a:rPr lang="en-US" altLang="ko-KR"/>
              <a:t>? </a:t>
            </a:r>
          </a:p>
          <a:p>
            <a:pPr marL="624078" indent="-514350">
              <a:buAutoNum type="arabicPeriod"/>
            </a:pPr>
            <a:r>
              <a:rPr lang="ko-KR" altLang="en-US"/>
              <a:t>근본적인 변화 </a:t>
            </a:r>
            <a:r>
              <a:rPr lang="en-US" altLang="ko-KR"/>
              <a:t>– </a:t>
            </a:r>
            <a:r>
              <a:rPr lang="ko-KR" altLang="en-US"/>
              <a:t>중생</a:t>
            </a:r>
            <a:r>
              <a:rPr lang="en-US" altLang="ko-KR"/>
              <a:t>: </a:t>
            </a:r>
            <a:r>
              <a:rPr lang="ko-KR" altLang="en-US"/>
              <a:t>인간이 선험적으로 갖고 태어난 도덕적 의무 </a:t>
            </a:r>
          </a:p>
          <a:p>
            <a:pPr marL="624078" indent="-514350">
              <a:buAutoNum type="arabicPeriod"/>
            </a:pPr>
            <a:r>
              <a:rPr lang="ko-KR" altLang="en-US"/>
              <a:t>도덕적 특성은 개인의 자유의지의 활동에 의해서 결정 </a:t>
            </a:r>
          </a:p>
          <a:p>
            <a:pPr marL="624078" indent="-514350">
              <a:buAutoNum type="arabicPeriod"/>
            </a:pPr>
            <a:r>
              <a:rPr lang="ko-KR" altLang="en-US"/>
              <a:t>은총과 자율을 합일의 개념으로 이해  </a:t>
            </a:r>
            <a:endParaRPr lang="en-US" altLang="ko-KR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ko-KR" altLang="en-US"/>
              <a:t>칸트의 악에 대한 이해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그룹 7"/>
          <p:cNvGrpSpPr/>
          <p:nvPr/>
        </p:nvGrpSpPr>
        <p:grpSpPr>
          <a:xfrm>
            <a:off x="457200" y="1481138"/>
            <a:ext cx="8229600" cy="4525962"/>
            <a:chOff x="457200" y="1481138"/>
            <a:chExt cx="8229600" cy="4525962"/>
          </a:xfrm>
        </p:grpSpPr>
        <p:sp>
          <p:nvSpPr>
            <p:cNvPr id="9" name="직사각형 1"/>
            <p:cNvSpPr/>
            <p:nvPr/>
          </p:nvSpPr>
          <p:spPr>
            <a:xfrm>
              <a:off x="1829871" y="2372197"/>
              <a:ext cx="2570745" cy="1714687"/>
            </a:xfrm>
            <a:prstGeom prst="rect">
              <a:avLst/>
            </a:prstGeom>
            <a:solidFill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rgbClr r="0" g="0" b="0"/>
            </a:fontRef>
          </p:style>
          <p:txBody>
            <a:bodyPr vert="horz" wrap="square" lIns="0" tIns="192023" rIns="192023" bIns="192023" anchor="ctr" anchorCtr="0">
              <a:noAutofit/>
            </a:bodyPr>
            <a:lstStyle/>
            <a:p>
              <a:pPr lvl="0" algn="l" defTabSz="120015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2700"/>
                <a:t>계시</a:t>
              </a:r>
              <a:r>
                <a:rPr lang="en-US" altLang="ko-KR" sz="2700"/>
                <a:t>&lt;</a:t>
              </a:r>
              <a:r>
                <a:rPr lang="ko-KR" altLang="en-US" sz="2700"/>
                <a:t>이성</a:t>
              </a:r>
            </a:p>
          </p:txBody>
        </p:sp>
        <p:sp>
          <p:nvSpPr>
            <p:cNvPr id="3" name="직사각형 2"/>
            <p:cNvSpPr/>
            <p:nvPr/>
          </p:nvSpPr>
          <p:spPr>
            <a:xfrm>
              <a:off x="1829871" y="4086885"/>
              <a:ext cx="2570745" cy="1714687"/>
            </a:xfrm>
            <a:prstGeom prst="rect">
              <a:avLst/>
            </a:prstGeom>
            <a:solidFill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rgbClr r="0" g="0" b="0"/>
            </a:fontRef>
          </p:style>
          <p:txBody>
            <a:bodyPr vert="horz" wrap="square" lIns="0" tIns="192023" rIns="192023" bIns="192023" anchor="ctr" anchorCtr="0">
              <a:noAutofit/>
            </a:bodyPr>
            <a:lstStyle/>
            <a:p>
              <a:pPr lvl="0" algn="l" defTabSz="120015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2700"/>
                <a:t>교리에 대한</a:t>
              </a:r>
            </a:p>
            <a:p>
              <a:pPr lvl="0" algn="l" defTabSz="120015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2700"/>
                <a:t>이성적  설명 </a:t>
              </a:r>
            </a:p>
          </p:txBody>
        </p:sp>
        <p:sp>
          <p:nvSpPr>
            <p:cNvPr id="4" name="타원 3"/>
            <p:cNvSpPr/>
            <p:nvPr/>
          </p:nvSpPr>
          <p:spPr>
            <a:xfrm>
              <a:off x="458807" y="1686665"/>
              <a:ext cx="1713830" cy="1713830"/>
            </a:xfrm>
            <a:prstGeom prst="ellipse">
              <a:avLst/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vert="horz" wrap="square" lIns="0" tIns="0" rIns="0" bIns="0" anchor="ctr" anchorCtr="0">
              <a:noAutofit/>
            </a:bodyPr>
            <a:lstStyle/>
            <a:p>
              <a:pPr lvl="0" algn="ctr" defTabSz="84455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1900"/>
                <a:t>이성충족의 원칙 </a:t>
              </a:r>
            </a:p>
          </p:txBody>
        </p:sp>
        <p:sp>
          <p:nvSpPr>
            <p:cNvPr id="5" name="직사각형 4"/>
            <p:cNvSpPr/>
            <p:nvPr/>
          </p:nvSpPr>
          <p:spPr>
            <a:xfrm>
              <a:off x="6114447" y="2372197"/>
              <a:ext cx="2570745" cy="1714687"/>
            </a:xfrm>
            <a:prstGeom prst="rect">
              <a:avLst/>
            </a:prstGeom>
            <a:solidFill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rgbClr r="0" g="0" b="0"/>
            </a:fontRef>
          </p:style>
          <p:txBody>
            <a:bodyPr vert="horz" wrap="square" lIns="0" tIns="128016" rIns="128016" bIns="128016" anchor="ctr" anchorCtr="0">
              <a:noAutofit/>
            </a:bodyPr>
            <a:lstStyle/>
            <a:p>
              <a:pPr lvl="0" algn="l" defTabSz="8001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1800"/>
                <a:t>모순률 </a:t>
              </a:r>
              <a:r>
                <a:rPr lang="en-US" altLang="ko-KR" sz="1800"/>
                <a:t>- “</a:t>
              </a:r>
              <a:r>
                <a:rPr lang="ko-KR" altLang="en-US" sz="1800"/>
                <a:t>동일한 살물이 동일 시각에는 존재할 수 없고 존재하지도 않는다</a:t>
              </a:r>
              <a:r>
                <a:rPr lang="en-US" altLang="ko-KR" sz="1800"/>
                <a:t>. </a:t>
              </a:r>
              <a:endParaRPr lang="ko-KR" altLang="en-US" sz="1800"/>
            </a:p>
          </p:txBody>
        </p:sp>
        <p:sp>
          <p:nvSpPr>
            <p:cNvPr id="6" name="직사각형 5"/>
            <p:cNvSpPr/>
            <p:nvPr/>
          </p:nvSpPr>
          <p:spPr>
            <a:xfrm>
              <a:off x="6114447" y="4086885"/>
              <a:ext cx="2570745" cy="1714687"/>
            </a:xfrm>
            <a:prstGeom prst="rect">
              <a:avLst/>
            </a:prstGeom>
            <a:solidFill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rgbClr r="0" g="0" b="0"/>
            </a:fontRef>
          </p:style>
          <p:txBody>
            <a:bodyPr vert="horz" wrap="square" lIns="0" tIns="113792" rIns="113792" bIns="113792" anchor="ctr" anchorCtr="0">
              <a:noAutofit/>
            </a:bodyPr>
            <a:lstStyle/>
            <a:p>
              <a:pPr lvl="0" algn="l" defTabSz="7112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1600"/>
                <a:t>이성의 법칙 </a:t>
              </a:r>
              <a:r>
                <a:rPr lang="en-US" altLang="ko-KR" sz="1600"/>
                <a:t>- “</a:t>
              </a:r>
              <a:r>
                <a:rPr lang="ko-KR" altLang="en-US" sz="1600"/>
                <a:t>존재하는 모든 것은 반드시 충분한 이성적 기초를 가져야 한다</a:t>
              </a:r>
              <a:r>
                <a:rPr lang="en-US" altLang="ko-KR" sz="1600"/>
                <a:t>.” </a:t>
              </a:r>
              <a:endParaRPr lang="ko-KR" altLang="en-US" sz="1600"/>
            </a:p>
          </p:txBody>
        </p:sp>
        <p:sp>
          <p:nvSpPr>
            <p:cNvPr id="7" name="타원 6"/>
            <p:cNvSpPr/>
            <p:nvPr/>
          </p:nvSpPr>
          <p:spPr>
            <a:xfrm>
              <a:off x="4743383" y="1686665"/>
              <a:ext cx="1713830" cy="1713830"/>
            </a:xfrm>
            <a:prstGeom prst="ellipse">
              <a:avLst/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vert="horz" wrap="square" lIns="0" tIns="0" rIns="0" bIns="0" anchor="ctr" anchorCtr="0">
              <a:noAutofit/>
            </a:bodyPr>
            <a:lstStyle/>
            <a:p>
              <a:pPr lvl="0" algn="ctr" defTabSz="84455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1900"/>
                <a:t>합리적 </a:t>
              </a:r>
            </a:p>
            <a:p>
              <a:pPr lvl="0" algn="ctr" defTabSz="84455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1900"/>
                <a:t>스콜라철학</a:t>
              </a:r>
            </a:p>
          </p:txBody>
        </p:sp>
      </p:grp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ko-KR" altLang="en-US"/>
              <a:t>독일 </a:t>
            </a:r>
            <a:r>
              <a:rPr lang="en-US" altLang="ko-KR"/>
              <a:t>– </a:t>
            </a:r>
            <a:r>
              <a:rPr lang="ko-KR" altLang="en-US"/>
              <a:t>볼프 </a:t>
            </a:r>
            <a:r>
              <a:rPr lang="en-US" altLang="ko-KR"/>
              <a:t>(1679-1754) </a:t>
            </a:r>
            <a:endParaRPr lang="ko-KR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그룹 5"/>
          <p:cNvGrpSpPr/>
          <p:nvPr/>
        </p:nvGrpSpPr>
        <p:grpSpPr>
          <a:xfrm>
            <a:off x="457200" y="1481138"/>
            <a:ext cx="8229600" cy="4525962"/>
            <a:chOff x="457200" y="1481138"/>
            <a:chExt cx="8229600" cy="4525962"/>
          </a:xfrm>
        </p:grpSpPr>
        <p:sp>
          <p:nvSpPr>
            <p:cNvPr id="7" name="모서리가 둥근 직사각형 1"/>
            <p:cNvSpPr/>
            <p:nvPr/>
          </p:nvSpPr>
          <p:spPr>
            <a:xfrm>
              <a:off x="457200" y="2044097"/>
              <a:ext cx="8229600" cy="1066601"/>
            </a:xfrm>
            <a:prstGeom prst="roundRect">
              <a:avLst>
                <a:gd name="adj" fmla="val 16667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vert="horz" wrap="square" lIns="129539" tIns="129539" rIns="129539" bIns="129539" anchor="ctr" anchorCtr="0">
              <a:noAutofit/>
            </a:bodyPr>
            <a:lstStyle/>
            <a:p>
              <a:pPr lvl="0" algn="l" defTabSz="15113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3400"/>
                <a:t>계시와 이성의 조화 </a:t>
              </a:r>
              <a:r>
                <a:rPr lang="en-US" altLang="ko-KR" sz="3400"/>
                <a:t>– </a:t>
              </a:r>
              <a:r>
                <a:rPr lang="ko-KR" altLang="en-US" sz="3400"/>
                <a:t>초자연계시 불필요</a:t>
              </a:r>
            </a:p>
          </p:txBody>
        </p:sp>
        <p:sp>
          <p:nvSpPr>
            <p:cNvPr id="3" name="직사각형 2"/>
            <p:cNvSpPr/>
            <p:nvPr/>
          </p:nvSpPr>
          <p:spPr>
            <a:xfrm>
              <a:off x="457200" y="3110699"/>
              <a:ext cx="8229600" cy="63342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rgbClr r="0" g="0" b="0"/>
            </a:fontRef>
          </p:style>
          <p:txBody>
            <a:bodyPr vert="horz" wrap="square" lIns="261290" tIns="43180" rIns="241808" bIns="43180" anchor="t" anchorCtr="0">
              <a:noAutofit/>
            </a:bodyPr>
            <a:lstStyle/>
            <a:p>
              <a:pPr marL="228600" lvl="1" indent="-228600" algn="l" defTabSz="1200150" latinLnBrk="1">
                <a:lnSpc>
                  <a:spcPct val="90000"/>
                </a:lnSpc>
                <a:spcBef>
                  <a:spcPct val="0"/>
                </a:spcBef>
                <a:spcAft>
                  <a:spcPct val="20000"/>
                </a:spcAft>
                <a:buChar char="•"/>
              </a:pPr>
              <a:r>
                <a:rPr lang="ko-KR" altLang="en-US" sz="2700"/>
                <a:t>인간의 도덕적 힘의 강화 </a:t>
              </a:r>
            </a:p>
          </p:txBody>
        </p:sp>
        <p:sp>
          <p:nvSpPr>
            <p:cNvPr id="4" name="모서리가 둥근 직사각형 3"/>
            <p:cNvSpPr/>
            <p:nvPr/>
          </p:nvSpPr>
          <p:spPr>
            <a:xfrm>
              <a:off x="457200" y="3744119"/>
              <a:ext cx="8229600" cy="1066601"/>
            </a:xfrm>
            <a:prstGeom prst="roundRect">
              <a:avLst>
                <a:gd name="adj" fmla="val 16667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vert="horz" wrap="square" lIns="129539" tIns="129539" rIns="129539" bIns="129539" anchor="ctr" anchorCtr="0">
              <a:noAutofit/>
            </a:bodyPr>
            <a:lstStyle/>
            <a:p>
              <a:pPr lvl="0" algn="l" defTabSz="15113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3400"/>
                <a:t>하나님의 완전성 입증 가능 </a:t>
              </a:r>
              <a:r>
                <a:rPr lang="en-US" altLang="ko-KR" sz="3400"/>
                <a:t>– </a:t>
              </a:r>
              <a:r>
                <a:rPr lang="ko-KR" altLang="en-US" sz="3400"/>
                <a:t>물리 신학 </a:t>
              </a:r>
            </a:p>
          </p:txBody>
        </p:sp>
        <p:sp>
          <p:nvSpPr>
            <p:cNvPr id="5" name="직사각형 4"/>
            <p:cNvSpPr/>
            <p:nvPr/>
          </p:nvSpPr>
          <p:spPr>
            <a:xfrm>
              <a:off x="457200" y="4810720"/>
              <a:ext cx="8229600" cy="633420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rgbClr r="0" g="0" b="0"/>
            </a:fontRef>
          </p:style>
          <p:txBody>
            <a:bodyPr vert="horz" wrap="square" lIns="261290" tIns="43180" rIns="241808" bIns="43180" anchor="t" anchorCtr="0">
              <a:noAutofit/>
            </a:bodyPr>
            <a:lstStyle/>
            <a:p>
              <a:pPr marL="228600" lvl="1" indent="-228600" algn="l" defTabSz="1200150" latinLnBrk="1">
                <a:lnSpc>
                  <a:spcPct val="90000"/>
                </a:lnSpc>
                <a:spcBef>
                  <a:spcPct val="0"/>
                </a:spcBef>
                <a:spcAft>
                  <a:spcPct val="20000"/>
                </a:spcAft>
                <a:buChar char="•"/>
              </a:pPr>
              <a:r>
                <a:rPr lang="ko-KR" altLang="en-US" sz="2700"/>
                <a:t>전 세계는 하나님의 완전성의 거울이다</a:t>
              </a:r>
              <a:r>
                <a:rPr lang="en-US" altLang="ko-KR" sz="2700"/>
                <a:t>. </a:t>
              </a:r>
              <a:endParaRPr lang="ko-KR" altLang="en-US" sz="2700"/>
            </a:p>
          </p:txBody>
        </p:sp>
      </p:grp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ko-KR" altLang="en-US"/>
              <a:t>볼프</a:t>
            </a:r>
            <a:r>
              <a:rPr lang="en-US" altLang="ko-KR"/>
              <a:t>(Christian Wolff, 1679-1754)</a:t>
            </a:r>
            <a:r>
              <a:rPr lang="ko-KR" altLang="en-US"/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그룹 15"/>
          <p:cNvGrpSpPr/>
          <p:nvPr/>
        </p:nvGrpSpPr>
        <p:grpSpPr>
          <a:xfrm>
            <a:off x="457200" y="1481138"/>
            <a:ext cx="8229600" cy="4525962"/>
            <a:chOff x="457200" y="1481138"/>
            <a:chExt cx="8229600" cy="4525962"/>
          </a:xfrm>
        </p:grpSpPr>
        <p:sp>
          <p:nvSpPr>
            <p:cNvPr id="17" name="타원 1"/>
            <p:cNvSpPr/>
            <p:nvPr/>
          </p:nvSpPr>
          <p:spPr>
            <a:xfrm>
              <a:off x="2328259" y="1657650"/>
              <a:ext cx="3874306" cy="3874223"/>
            </a:xfrm>
            <a:prstGeom prst="ellipse">
              <a:avLst/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vert="horz" wrap="square" lIns="152400" tIns="152400" rIns="152400" bIns="152400" anchor="ctr" anchorCtr="0">
              <a:noAutofit/>
            </a:bodyPr>
            <a:lstStyle/>
            <a:p>
              <a:pPr lvl="0" algn="ctr" defTabSz="17780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4000"/>
                <a:t>신지학 </a:t>
              </a:r>
              <a:r>
                <a:rPr lang="en-US" altLang="ko-KR" sz="4000"/>
                <a:t>(Neologie)</a:t>
              </a:r>
              <a:r>
                <a:rPr lang="ko-KR" altLang="en-US" sz="4000"/>
                <a:t> </a:t>
              </a:r>
            </a:p>
          </p:txBody>
        </p:sp>
        <p:sp>
          <p:nvSpPr>
            <p:cNvPr id="3" name="타원 2"/>
            <p:cNvSpPr/>
            <p:nvPr/>
          </p:nvSpPr>
          <p:spPr>
            <a:xfrm>
              <a:off x="4538855" y="1481138"/>
              <a:ext cx="430878" cy="430871"/>
            </a:xfrm>
            <a:prstGeom prst="ellipse">
              <a:avLst/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4" name="타원 3"/>
            <p:cNvSpPr/>
            <p:nvPr/>
          </p:nvSpPr>
          <p:spPr>
            <a:xfrm>
              <a:off x="3518580" y="5244022"/>
              <a:ext cx="311990" cy="312291"/>
            </a:xfrm>
            <a:prstGeom prst="ellipse">
              <a:avLst/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5" name="타원 4"/>
            <p:cNvSpPr/>
            <p:nvPr/>
          </p:nvSpPr>
          <p:spPr>
            <a:xfrm>
              <a:off x="6451870" y="3229969"/>
              <a:ext cx="311990" cy="312291"/>
            </a:xfrm>
            <a:prstGeom prst="ellipse">
              <a:avLst/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6" name="타원 5"/>
            <p:cNvSpPr/>
            <p:nvPr/>
          </p:nvSpPr>
          <p:spPr>
            <a:xfrm>
              <a:off x="4958926" y="5576228"/>
              <a:ext cx="430878" cy="430871"/>
            </a:xfrm>
            <a:prstGeom prst="ellipse">
              <a:avLst/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7" name="타원 6"/>
            <p:cNvSpPr/>
            <p:nvPr/>
          </p:nvSpPr>
          <p:spPr>
            <a:xfrm>
              <a:off x="3607206" y="2093500"/>
              <a:ext cx="311990" cy="312291"/>
            </a:xfrm>
            <a:prstGeom prst="ellipse">
              <a:avLst/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8" name="타원 7"/>
            <p:cNvSpPr/>
            <p:nvPr/>
          </p:nvSpPr>
          <p:spPr>
            <a:xfrm>
              <a:off x="2623678" y="3879897"/>
              <a:ext cx="311990" cy="312291"/>
            </a:xfrm>
            <a:prstGeom prst="ellipse">
              <a:avLst/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9" name="타원 8"/>
            <p:cNvSpPr/>
            <p:nvPr/>
          </p:nvSpPr>
          <p:spPr>
            <a:xfrm>
              <a:off x="1117764" y="2356911"/>
              <a:ext cx="1575085" cy="1574582"/>
            </a:xfrm>
            <a:prstGeom prst="ellipse">
              <a:avLst/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vert="horz" wrap="square" lIns="53340" tIns="53340" rIns="53340" bIns="53340" anchor="ctr" anchorCtr="0">
              <a:noAutofit/>
            </a:bodyPr>
            <a:lstStyle/>
            <a:p>
              <a:pPr lvl="0" algn="ctr" defTabSz="6223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1400"/>
                <a:t>비판적 이성 </a:t>
              </a:r>
            </a:p>
            <a:p>
              <a:pPr lvl="0" algn="ctr" defTabSz="6223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altLang="ko-KR" sz="1400"/>
                <a:t>- </a:t>
              </a:r>
              <a:r>
                <a:rPr lang="ko-KR" altLang="en-US" sz="1400"/>
                <a:t>역사비평방법</a:t>
              </a:r>
            </a:p>
          </p:txBody>
        </p:sp>
        <p:sp>
          <p:nvSpPr>
            <p:cNvPr id="10" name="타원 9"/>
            <p:cNvSpPr/>
            <p:nvPr/>
          </p:nvSpPr>
          <p:spPr>
            <a:xfrm>
              <a:off x="4102932" y="2107078"/>
              <a:ext cx="430878" cy="430871"/>
            </a:xfrm>
            <a:prstGeom prst="ellipse">
              <a:avLst/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11" name="타원 10"/>
            <p:cNvSpPr/>
            <p:nvPr/>
          </p:nvSpPr>
          <p:spPr>
            <a:xfrm>
              <a:off x="1265473" y="4393141"/>
              <a:ext cx="778896" cy="778918"/>
            </a:xfrm>
            <a:prstGeom prst="ellipse">
              <a:avLst/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12" name="타원 11"/>
            <p:cNvSpPr/>
            <p:nvPr/>
          </p:nvSpPr>
          <p:spPr>
            <a:xfrm>
              <a:off x="6599580" y="1616011"/>
              <a:ext cx="1575085" cy="1574582"/>
            </a:xfrm>
            <a:prstGeom prst="ellipse">
              <a:avLst/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vert="horz" wrap="square" lIns="53340" tIns="53340" rIns="53340" bIns="53340" anchor="ctr" anchorCtr="0">
              <a:noAutofit/>
            </a:bodyPr>
            <a:lstStyle/>
            <a:p>
              <a:pPr lvl="0" algn="ctr" defTabSz="6223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1400"/>
                <a:t>경전에 대한 자유로운 </a:t>
              </a:r>
            </a:p>
            <a:p>
              <a:pPr lvl="0" algn="ctr" defTabSz="6223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1400"/>
                <a:t>연구 </a:t>
              </a:r>
            </a:p>
          </p:txBody>
        </p:sp>
        <p:sp>
          <p:nvSpPr>
            <p:cNvPr id="13" name="타원 12"/>
            <p:cNvSpPr/>
            <p:nvPr/>
          </p:nvSpPr>
          <p:spPr>
            <a:xfrm>
              <a:off x="5897060" y="2703147"/>
              <a:ext cx="430878" cy="430871"/>
            </a:xfrm>
            <a:prstGeom prst="ellipse">
              <a:avLst/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14" name="타원 13"/>
            <p:cNvSpPr/>
            <p:nvPr/>
          </p:nvSpPr>
          <p:spPr>
            <a:xfrm>
              <a:off x="969334" y="5320058"/>
              <a:ext cx="311990" cy="312291"/>
            </a:xfrm>
            <a:prstGeom prst="ellipse">
              <a:avLst/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15" name="타원 14"/>
            <p:cNvSpPr/>
            <p:nvPr/>
          </p:nvSpPr>
          <p:spPr>
            <a:xfrm>
              <a:off x="4080596" y="4875609"/>
              <a:ext cx="311990" cy="312291"/>
            </a:xfrm>
            <a:prstGeom prst="ellipse">
              <a:avLst/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</p:grp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ko-KR" altLang="en-US"/>
              <a:t>요한 살로모 제믈러</a:t>
            </a:r>
            <a:r>
              <a:rPr lang="en-US" altLang="ko-KR"/>
              <a:t>(1725-1791)</a:t>
            </a:r>
            <a:endParaRPr lang="ko-KR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그룹 16"/>
          <p:cNvGrpSpPr/>
          <p:nvPr/>
        </p:nvGrpSpPr>
        <p:grpSpPr>
          <a:xfrm>
            <a:off x="457200" y="404664"/>
            <a:ext cx="8229600" cy="6192688"/>
            <a:chOff x="457200" y="404664"/>
            <a:chExt cx="8229600" cy="6192688"/>
          </a:xfrm>
        </p:grpSpPr>
        <p:sp>
          <p:nvSpPr>
            <p:cNvPr id="18" name="모서리가 둥근 직사각형 1"/>
            <p:cNvSpPr/>
            <p:nvPr/>
          </p:nvSpPr>
          <p:spPr>
            <a:xfrm>
              <a:off x="458458" y="2922297"/>
              <a:ext cx="2165021" cy="1082510"/>
            </a:xfrm>
            <a:prstGeom prst="roundRect">
              <a:avLst>
                <a:gd name="adj" fmla="val 10000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vert="horz" wrap="square" lIns="10159" tIns="10159" rIns="10159" bIns="10159" anchor="ctr" anchorCtr="0">
              <a:noAutofit/>
            </a:bodyPr>
            <a:lstStyle/>
            <a:p>
              <a:pPr lvl="0" algn="ctr" defTabSz="7112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1600"/>
                <a:t>신지학</a:t>
              </a:r>
            </a:p>
          </p:txBody>
        </p:sp>
        <p:sp>
          <p:nvSpPr>
            <p:cNvPr id="3" name="자유형 2"/>
            <p:cNvSpPr/>
            <p:nvPr/>
          </p:nvSpPr>
          <p:spPr>
            <a:xfrm rot="17926228">
              <a:off x="2155549" y="2657057"/>
              <a:ext cx="1804252" cy="31464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15732"/>
                  </a:moveTo>
                  <a:lnTo>
                    <a:pt x="1804252" y="15732"/>
                  </a:lnTo>
                </a:path>
              </a:pathLst>
            </a:custGeom>
            <a:noFill/>
            <a:ln w="55000" cap="flat" cmpd="thickThin" algn="ctr">
              <a:solidFill>
                <a:schemeClr val="accent1">
                  <a:shade val="60000"/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rgbClr r="0" g="0" b="0"/>
            </a:fontRef>
          </p:style>
        </p:sp>
        <p:sp>
          <p:nvSpPr>
            <p:cNvPr id="4" name="모서리가 둥근 직사각형 3"/>
            <p:cNvSpPr/>
            <p:nvPr/>
          </p:nvSpPr>
          <p:spPr>
            <a:xfrm>
              <a:off x="3491870" y="1340770"/>
              <a:ext cx="2165021" cy="1082510"/>
            </a:xfrm>
            <a:prstGeom prst="roundRect">
              <a:avLst>
                <a:gd name="adj" fmla="val 10000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vert="horz" wrap="square" lIns="10159" tIns="10159" rIns="10159" bIns="10159" anchor="ctr" anchorCtr="0">
              <a:noAutofit/>
            </a:bodyPr>
            <a:lstStyle/>
            <a:p>
              <a:pPr lvl="0" algn="ctr" defTabSz="7112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1600"/>
                <a:t>신학과 종교 </a:t>
              </a:r>
              <a:endParaRPr lang="en-US" altLang="ko-KR" sz="1600"/>
            </a:p>
          </p:txBody>
        </p:sp>
        <p:sp>
          <p:nvSpPr>
            <p:cNvPr id="5" name="자유형 4"/>
            <p:cNvSpPr/>
            <p:nvPr/>
          </p:nvSpPr>
          <p:spPr>
            <a:xfrm rot="19520630">
              <a:off x="5563755" y="1567780"/>
              <a:ext cx="1049901" cy="31464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15732"/>
                  </a:moveTo>
                  <a:lnTo>
                    <a:pt x="1049901" y="15732"/>
                  </a:lnTo>
                </a:path>
              </a:pathLst>
            </a:custGeom>
            <a:noFill/>
            <a:ln w="55000" cap="flat" cmpd="thickThin" algn="ctr">
              <a:solidFill>
                <a:schemeClr val="accent1">
                  <a:shade val="80000"/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rgbClr r="0" g="0" b="0"/>
            </a:fontRef>
          </p:style>
        </p:sp>
        <p:sp>
          <p:nvSpPr>
            <p:cNvPr id="6" name="모서리가 둥근 직사각형 5"/>
            <p:cNvSpPr/>
            <p:nvPr/>
          </p:nvSpPr>
          <p:spPr>
            <a:xfrm>
              <a:off x="6520519" y="743744"/>
              <a:ext cx="2165021" cy="1082510"/>
            </a:xfrm>
            <a:prstGeom prst="roundRect">
              <a:avLst>
                <a:gd name="adj" fmla="val 10000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vert="horz" wrap="square" lIns="8890" tIns="8890" rIns="8890" bIns="8890" anchor="ctr" anchorCtr="0">
              <a:noAutofit/>
            </a:bodyPr>
            <a:lstStyle/>
            <a:p>
              <a:pPr lvl="0" algn="ctr" defTabSz="6223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1400"/>
                <a:t>목사</a:t>
              </a:r>
              <a:r>
                <a:rPr lang="en-US" altLang="ko-KR" sz="1400"/>
                <a:t>, </a:t>
              </a:r>
              <a:r>
                <a:rPr lang="ko-KR" altLang="en-US" sz="1400"/>
                <a:t>신학자 </a:t>
              </a:r>
            </a:p>
            <a:p>
              <a:pPr lvl="0" algn="ctr" defTabSz="6223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1400"/>
                <a:t>전문적  신학자 양성</a:t>
              </a:r>
              <a:endParaRPr lang="en-US" altLang="ko-KR" sz="1400"/>
            </a:p>
          </p:txBody>
        </p:sp>
        <p:sp>
          <p:nvSpPr>
            <p:cNvPr id="7" name="자유형 6"/>
            <p:cNvSpPr/>
            <p:nvPr/>
          </p:nvSpPr>
          <p:spPr>
            <a:xfrm rot="2212552">
              <a:off x="5548896" y="2190224"/>
              <a:ext cx="1079618" cy="31464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15732"/>
                  </a:moveTo>
                  <a:lnTo>
                    <a:pt x="1079618" y="15732"/>
                  </a:lnTo>
                </a:path>
              </a:pathLst>
            </a:custGeom>
            <a:noFill/>
            <a:ln w="55000" cap="flat" cmpd="thickThin" algn="ctr">
              <a:solidFill>
                <a:schemeClr val="accent1">
                  <a:shade val="80000"/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rgbClr r="0" g="0" b="0"/>
            </a:fontRef>
          </p:style>
        </p:sp>
        <p:sp>
          <p:nvSpPr>
            <p:cNvPr id="8" name="모서리가 둥근 직사각형 7"/>
            <p:cNvSpPr/>
            <p:nvPr/>
          </p:nvSpPr>
          <p:spPr>
            <a:xfrm>
              <a:off x="6520519" y="1988632"/>
              <a:ext cx="2165021" cy="1082510"/>
            </a:xfrm>
            <a:prstGeom prst="roundRect">
              <a:avLst>
                <a:gd name="adj" fmla="val 10000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vert="horz" wrap="square" lIns="8890" tIns="8890" rIns="8890" bIns="8890" anchor="ctr" anchorCtr="0">
              <a:noAutofit/>
            </a:bodyPr>
            <a:lstStyle/>
            <a:p>
              <a:pPr lvl="0" algn="ctr" defTabSz="6223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1400"/>
                <a:t>모든 그리스도인</a:t>
              </a:r>
            </a:p>
            <a:p>
              <a:pPr lvl="0" algn="ctr" defTabSz="6223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1400"/>
                <a:t>경건</a:t>
              </a:r>
              <a:r>
                <a:rPr lang="en-US" altLang="ko-KR" sz="1400"/>
                <a:t>, </a:t>
              </a:r>
              <a:r>
                <a:rPr lang="ko-KR" altLang="en-US" sz="1400"/>
                <a:t>이웃사랑 </a:t>
              </a:r>
              <a:r>
                <a:rPr lang="en-US" altLang="ko-KR" sz="1400"/>
                <a:t>-</a:t>
              </a:r>
              <a:r>
                <a:rPr lang="ko-KR" altLang="en-US" sz="1400"/>
                <a:t>근본진리</a:t>
              </a:r>
            </a:p>
          </p:txBody>
        </p:sp>
        <p:sp>
          <p:nvSpPr>
            <p:cNvPr id="9" name="자유형 8"/>
            <p:cNvSpPr/>
            <p:nvPr/>
          </p:nvSpPr>
          <p:spPr>
            <a:xfrm rot="197487">
              <a:off x="2622763" y="3472772"/>
              <a:ext cx="869174" cy="31464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15732"/>
                  </a:moveTo>
                  <a:lnTo>
                    <a:pt x="869174" y="15732"/>
                  </a:lnTo>
                </a:path>
              </a:pathLst>
            </a:custGeom>
            <a:noFill/>
            <a:ln w="55000" cap="flat" cmpd="thickThin" algn="ctr">
              <a:solidFill>
                <a:schemeClr val="accent1">
                  <a:shade val="60000"/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rgbClr r="0" g="0" b="0"/>
            </a:fontRef>
          </p:style>
        </p:sp>
        <p:sp>
          <p:nvSpPr>
            <p:cNvPr id="10" name="모서리가 둥근 직사각형 9"/>
            <p:cNvSpPr/>
            <p:nvPr/>
          </p:nvSpPr>
          <p:spPr>
            <a:xfrm>
              <a:off x="3491221" y="2972201"/>
              <a:ext cx="2165021" cy="1082510"/>
            </a:xfrm>
            <a:prstGeom prst="roundRect">
              <a:avLst>
                <a:gd name="adj" fmla="val 10000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vert="horz" wrap="square" lIns="10159" tIns="10159" rIns="10159" bIns="10159" anchor="ctr" anchorCtr="0">
              <a:noAutofit/>
            </a:bodyPr>
            <a:lstStyle/>
            <a:p>
              <a:pPr lvl="0" algn="ctr" defTabSz="7112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1600"/>
                <a:t>성경과 </a:t>
              </a:r>
            </a:p>
            <a:p>
              <a:pPr lvl="0" algn="ctr" defTabSz="7112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1600"/>
                <a:t>하나님의 말씀</a:t>
              </a:r>
              <a:r>
                <a:rPr lang="ko-KR" altLang="en-US" sz="1300"/>
                <a:t>  </a:t>
              </a:r>
            </a:p>
          </p:txBody>
        </p:sp>
        <p:sp>
          <p:nvSpPr>
            <p:cNvPr id="19" name="자유형 10"/>
            <p:cNvSpPr/>
            <p:nvPr/>
          </p:nvSpPr>
          <p:spPr>
            <a:xfrm rot="1009376">
              <a:off x="5636922" y="3628383"/>
              <a:ext cx="902918" cy="31464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15732"/>
                  </a:moveTo>
                  <a:lnTo>
                    <a:pt x="902918" y="15732"/>
                  </a:lnTo>
                </a:path>
              </a:pathLst>
            </a:custGeom>
            <a:noFill/>
            <a:ln w="55000" cap="flat" cmpd="thickThin" algn="ctr">
              <a:solidFill>
                <a:schemeClr val="accent1">
                  <a:shade val="80000"/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rgbClr r="0" g="0" b="0"/>
            </a:fontRef>
          </p:style>
        </p:sp>
        <p:sp>
          <p:nvSpPr>
            <p:cNvPr id="12" name="모서리가 둥근 직사각형 11"/>
            <p:cNvSpPr/>
            <p:nvPr/>
          </p:nvSpPr>
          <p:spPr>
            <a:xfrm>
              <a:off x="6520519" y="3233519"/>
              <a:ext cx="2165021" cy="1082510"/>
            </a:xfrm>
            <a:prstGeom prst="roundRect">
              <a:avLst>
                <a:gd name="adj" fmla="val 10000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vert="horz" wrap="square" lIns="8890" tIns="8890" rIns="8890" bIns="8890" anchor="ctr" anchorCtr="0">
              <a:noAutofit/>
            </a:bodyPr>
            <a:lstStyle/>
            <a:p>
              <a:pPr lvl="0" algn="ctr" defTabSz="6223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1400"/>
                <a:t>도덕적 완전성과 참된 내적 축복</a:t>
              </a:r>
            </a:p>
          </p:txBody>
        </p:sp>
        <p:sp>
          <p:nvSpPr>
            <p:cNvPr id="13" name="자유형 12"/>
            <p:cNvSpPr/>
            <p:nvPr/>
          </p:nvSpPr>
          <p:spPr>
            <a:xfrm rot="3654187">
              <a:off x="2166056" y="4225875"/>
              <a:ext cx="1780855" cy="31464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15732"/>
                  </a:moveTo>
                  <a:lnTo>
                    <a:pt x="1780855" y="15732"/>
                  </a:lnTo>
                </a:path>
              </a:pathLst>
            </a:custGeom>
            <a:noFill/>
            <a:ln w="55000" cap="flat" cmpd="thickThin" algn="ctr">
              <a:solidFill>
                <a:schemeClr val="accent1">
                  <a:shade val="60000"/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rgbClr r="0" g="0" b="0"/>
            </a:fontRef>
          </p:style>
        </p:sp>
        <p:sp>
          <p:nvSpPr>
            <p:cNvPr id="14" name="모서리가 둥근 직사각형 13"/>
            <p:cNvSpPr/>
            <p:nvPr/>
          </p:nvSpPr>
          <p:spPr>
            <a:xfrm>
              <a:off x="3489489" y="4478407"/>
              <a:ext cx="2165021" cy="1082510"/>
            </a:xfrm>
            <a:prstGeom prst="roundRect">
              <a:avLst>
                <a:gd name="adj" fmla="val 10000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vert="horz" wrap="square" lIns="10159" tIns="10159" rIns="10159" bIns="10159" anchor="ctr" anchorCtr="0">
              <a:noAutofit/>
            </a:bodyPr>
            <a:lstStyle/>
            <a:p>
              <a:pPr lvl="0" algn="ctr" defTabSz="7112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1600"/>
                <a:t>공적 종교와 </a:t>
              </a:r>
            </a:p>
            <a:p>
              <a:pPr lvl="0" algn="ctr" defTabSz="7112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1600"/>
                <a:t>사적 종교 </a:t>
              </a:r>
              <a:endParaRPr lang="en-US" sz="1600"/>
            </a:p>
          </p:txBody>
        </p:sp>
        <p:sp>
          <p:nvSpPr>
            <p:cNvPr id="20" name="모서리가 둥근 직사각형 14"/>
            <p:cNvSpPr/>
            <p:nvPr/>
          </p:nvSpPr>
          <p:spPr>
            <a:xfrm>
              <a:off x="6521778" y="4530270"/>
              <a:ext cx="2165021" cy="846198"/>
            </a:xfrm>
            <a:prstGeom prst="roundRect">
              <a:avLst>
                <a:gd name="adj" fmla="val 10000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vert="horz" wrap="square" lIns="8890" tIns="8890" rIns="8890" bIns="8890" anchor="ctr" anchorCtr="0">
              <a:noAutofit/>
            </a:bodyPr>
            <a:lstStyle/>
            <a:p>
              <a:pPr lvl="0" algn="ctr" defTabSz="6223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1400"/>
                <a:t>고백적 작품에 토대 </a:t>
              </a:r>
              <a:endParaRPr lang="en-US" sz="1400"/>
            </a:p>
          </p:txBody>
        </p:sp>
        <p:sp>
          <p:nvSpPr>
            <p:cNvPr id="16" name="모서리가 둥근 직사각형 15"/>
            <p:cNvSpPr/>
            <p:nvPr/>
          </p:nvSpPr>
          <p:spPr>
            <a:xfrm>
              <a:off x="6510650" y="5398368"/>
              <a:ext cx="2176149" cy="1082510"/>
            </a:xfrm>
            <a:prstGeom prst="roundRect">
              <a:avLst>
                <a:gd name="adj" fmla="val 10000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vert="horz" wrap="square" lIns="8890" tIns="8890" rIns="8890" bIns="8890" anchor="ctr" anchorCtr="0">
              <a:noAutofit/>
            </a:bodyPr>
            <a:lstStyle/>
            <a:p>
              <a:pPr lvl="0" algn="ctr" defTabSz="6223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1400"/>
                <a:t>개인적인 형태 </a:t>
              </a:r>
              <a:endParaRPr lang="en-US" sz="1400"/>
            </a:p>
          </p:txBody>
        </p:sp>
      </p:grp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ko-KR" altLang="en-US"/>
              <a:t>신지학의 새로운 개념 </a:t>
            </a:r>
          </a:p>
        </p:txBody>
      </p:sp>
      <p:cxnSp>
        <p:nvCxnSpPr>
          <p:cNvPr id="11" name="직선 연결선 10"/>
          <p:cNvCxnSpPr/>
          <p:nvPr/>
        </p:nvCxnSpPr>
        <p:spPr>
          <a:xfrm>
            <a:off x="5652120" y="4941168"/>
            <a:ext cx="914400" cy="971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연결선 14"/>
          <p:cNvCxnSpPr/>
          <p:nvPr/>
        </p:nvCxnSpPr>
        <p:spPr>
          <a:xfrm>
            <a:off x="5652120" y="5133136"/>
            <a:ext cx="9144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ko-KR" altLang="en-US"/>
              <a:t>볼프의 단편집 </a:t>
            </a:r>
            <a:r>
              <a:rPr lang="en-US" altLang="ko-KR"/>
              <a:t>– </a:t>
            </a:r>
            <a:r>
              <a:rPr lang="ko-KR" altLang="en-US"/>
              <a:t>급진적인 계몽주의 사상 확산 기여 </a:t>
            </a:r>
          </a:p>
          <a:p>
            <a:pPr marL="514350" indent="-514350">
              <a:buAutoNum type="arabicPeriod"/>
            </a:pPr>
            <a:r>
              <a:rPr lang="ko-KR" altLang="en-US"/>
              <a:t>종교의 본질 </a:t>
            </a:r>
            <a:r>
              <a:rPr lang="en-US" altLang="ko-KR"/>
              <a:t>– </a:t>
            </a:r>
            <a:r>
              <a:rPr lang="ko-KR" altLang="en-US"/>
              <a:t>역사적 계시와 순수한 인본주의적 도덕성 </a:t>
            </a:r>
            <a:r>
              <a:rPr lang="en-US" altLang="ko-KR"/>
              <a:t>– </a:t>
            </a:r>
            <a:r>
              <a:rPr lang="ko-KR" altLang="en-US"/>
              <a:t>자유주의의 초석 </a:t>
            </a:r>
          </a:p>
          <a:p>
            <a:pPr marL="514350" indent="-514350">
              <a:buAutoNum type="arabicPeriod"/>
            </a:pPr>
            <a:r>
              <a:rPr lang="ko-KR" altLang="en-US"/>
              <a:t>역사적 종교로서의 기독교 거부 </a:t>
            </a:r>
            <a:r>
              <a:rPr lang="en-US" altLang="ko-KR"/>
              <a:t>– </a:t>
            </a:r>
            <a:r>
              <a:rPr lang="ko-KR" altLang="en-US"/>
              <a:t>역사의 우연한 진리를 결코 이성의 필연적인 진리에 대한 증거가 될 수 없다</a:t>
            </a:r>
            <a:r>
              <a:rPr lang="en-US" altLang="ko-KR"/>
              <a:t>. </a:t>
            </a:r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ko-KR" altLang="en-US"/>
              <a:t>고트홀드 에프라인 레씽</a:t>
            </a:r>
            <a:r>
              <a:rPr lang="en-US" altLang="ko-KR"/>
              <a:t/>
            </a:r>
            <a:br>
              <a:rPr lang="en-US" altLang="ko-KR"/>
            </a:br>
            <a:r>
              <a:rPr lang="en-US" altLang="ko-KR"/>
              <a:t>(1729-1781)</a:t>
            </a:r>
            <a:endParaRPr lang="ko-KR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그룹 11"/>
          <p:cNvGrpSpPr/>
          <p:nvPr/>
        </p:nvGrpSpPr>
        <p:grpSpPr>
          <a:xfrm>
            <a:off x="457200" y="1481138"/>
            <a:ext cx="8229600" cy="4525962"/>
            <a:chOff x="457200" y="1481138"/>
            <a:chExt cx="8229600" cy="4525962"/>
          </a:xfrm>
        </p:grpSpPr>
        <p:sp>
          <p:nvSpPr>
            <p:cNvPr id="13" name="모서리가 둥근 직사각형 1"/>
            <p:cNvSpPr/>
            <p:nvPr/>
          </p:nvSpPr>
          <p:spPr>
            <a:xfrm>
              <a:off x="1665219" y="1483289"/>
              <a:ext cx="2583805" cy="1291902"/>
            </a:xfrm>
            <a:prstGeom prst="roundRect">
              <a:avLst>
                <a:gd name="adj" fmla="val 10000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vert="horz" wrap="square" lIns="85725" tIns="57150" rIns="85725" bIns="57150" anchor="ctr" anchorCtr="0">
              <a:noAutofit/>
            </a:bodyPr>
            <a:lstStyle/>
            <a:p>
              <a:pPr lvl="0" algn="ctr" defTabSz="2000249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4500"/>
                <a:t>볼프주의</a:t>
              </a:r>
            </a:p>
          </p:txBody>
        </p:sp>
        <p:sp>
          <p:nvSpPr>
            <p:cNvPr id="3" name="자유형 2"/>
            <p:cNvSpPr/>
            <p:nvPr/>
          </p:nvSpPr>
          <p:spPr>
            <a:xfrm>
              <a:off x="1923599" y="2775192"/>
              <a:ext cx="258380" cy="968926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968926"/>
                  </a:lnTo>
                  <a:lnTo>
                    <a:pt x="258380" y="968926"/>
                  </a:lnTo>
                </a:path>
              </a:pathLst>
            </a:custGeom>
            <a:noFill/>
            <a:ln w="55000" cap="flat" cmpd="thickThin" algn="ctr">
              <a:solidFill>
                <a:schemeClr val="accent1">
                  <a:shade val="60000"/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rgbClr r="0" g="0" b="0"/>
            </a:fontRef>
          </p:style>
        </p:sp>
        <p:sp>
          <p:nvSpPr>
            <p:cNvPr id="4" name="모서리가 둥근 직사각형 3"/>
            <p:cNvSpPr/>
            <p:nvPr/>
          </p:nvSpPr>
          <p:spPr>
            <a:xfrm>
              <a:off x="2181980" y="3098167"/>
              <a:ext cx="2067044" cy="1291902"/>
            </a:xfrm>
            <a:prstGeom prst="roundRect">
              <a:avLst>
                <a:gd name="adj" fmla="val 10000"/>
              </a:avLst>
            </a:prstGeom>
            <a:solidFill>
              <a:schemeClr val="lt1">
                <a:alpha val="90000"/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accen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rgbClr r="0" g="0" b="0"/>
            </a:fontRef>
          </p:style>
          <p:txBody>
            <a:bodyPr vert="horz" wrap="square" lIns="38100" tIns="25400" rIns="38100" bIns="25400" anchor="ctr" anchorCtr="0">
              <a:noAutofit/>
            </a:bodyPr>
            <a:lstStyle/>
            <a:p>
              <a:pPr lvl="0" algn="ctr" defTabSz="8890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2000"/>
                <a:t>이성의 도움 </a:t>
              </a:r>
              <a:r>
                <a:rPr lang="en-US" altLang="ko-KR" sz="2000"/>
                <a:t>– </a:t>
              </a:r>
              <a:r>
                <a:rPr lang="ko-KR" altLang="en-US" sz="2000"/>
                <a:t>전통적 교리고수</a:t>
              </a:r>
            </a:p>
          </p:txBody>
        </p:sp>
        <p:sp>
          <p:nvSpPr>
            <p:cNvPr id="5" name="자유형 4"/>
            <p:cNvSpPr/>
            <p:nvPr/>
          </p:nvSpPr>
          <p:spPr>
            <a:xfrm>
              <a:off x="1923599" y="2775192"/>
              <a:ext cx="258380" cy="2583805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2583805"/>
                  </a:lnTo>
                  <a:lnTo>
                    <a:pt x="258380" y="2583805"/>
                  </a:lnTo>
                </a:path>
              </a:pathLst>
            </a:custGeom>
            <a:noFill/>
            <a:ln w="55000" cap="flat" cmpd="thickThin" algn="ctr">
              <a:solidFill>
                <a:schemeClr val="accent1">
                  <a:shade val="60000"/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rgbClr r="0" g="0" b="0"/>
            </a:fontRef>
          </p:style>
        </p:sp>
        <p:sp>
          <p:nvSpPr>
            <p:cNvPr id="6" name="모서리가 둥근 직사각형 5"/>
            <p:cNvSpPr/>
            <p:nvPr/>
          </p:nvSpPr>
          <p:spPr>
            <a:xfrm>
              <a:off x="2181980" y="4713045"/>
              <a:ext cx="2067044" cy="1291902"/>
            </a:xfrm>
            <a:prstGeom prst="roundRect">
              <a:avLst>
                <a:gd name="adj" fmla="val 10000"/>
              </a:avLst>
            </a:prstGeom>
            <a:solidFill>
              <a:schemeClr val="lt1">
                <a:alpha val="90000"/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accen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rgbClr r="0" g="0" b="0"/>
            </a:fontRef>
          </p:style>
          <p:txBody>
            <a:bodyPr vert="horz" wrap="square" lIns="38100" tIns="25400" rIns="38100" bIns="25400" anchor="ctr" anchorCtr="0">
              <a:noAutofit/>
            </a:bodyPr>
            <a:lstStyle/>
            <a:p>
              <a:pPr lvl="0" algn="ctr" defTabSz="8890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2000"/>
                <a:t>기독교 교리를 폭 넓게 인정 </a:t>
              </a:r>
            </a:p>
          </p:txBody>
        </p:sp>
        <p:sp>
          <p:nvSpPr>
            <p:cNvPr id="7" name="모서리가 둥근 직사각형 6"/>
            <p:cNvSpPr/>
            <p:nvPr/>
          </p:nvSpPr>
          <p:spPr>
            <a:xfrm>
              <a:off x="4894975" y="1483289"/>
              <a:ext cx="2583805" cy="1291902"/>
            </a:xfrm>
            <a:prstGeom prst="roundRect">
              <a:avLst>
                <a:gd name="adj" fmla="val 10000"/>
              </a:avLst>
            </a:prstGeom>
            <a:solidFill>
              <a:schemeClr val="accent1"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vert="horz" wrap="square" lIns="85725" tIns="57150" rIns="85725" bIns="57150" anchor="ctr" anchorCtr="0">
              <a:noAutofit/>
            </a:bodyPr>
            <a:lstStyle/>
            <a:p>
              <a:pPr lvl="0" algn="ctr" defTabSz="2000249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4500"/>
                <a:t>신지학 </a:t>
              </a:r>
            </a:p>
          </p:txBody>
        </p:sp>
        <p:sp>
          <p:nvSpPr>
            <p:cNvPr id="8" name="자유형 7"/>
            <p:cNvSpPr/>
            <p:nvPr/>
          </p:nvSpPr>
          <p:spPr>
            <a:xfrm>
              <a:off x="5153356" y="2775192"/>
              <a:ext cx="258380" cy="968926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968926"/>
                  </a:lnTo>
                  <a:lnTo>
                    <a:pt x="258380" y="968926"/>
                  </a:lnTo>
                </a:path>
              </a:pathLst>
            </a:custGeom>
            <a:noFill/>
            <a:ln w="55000" cap="flat" cmpd="thickThin" algn="ctr">
              <a:solidFill>
                <a:schemeClr val="accent1">
                  <a:shade val="60000"/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rgbClr r="0" g="0" b="0"/>
            </a:fontRef>
          </p:style>
        </p:sp>
        <p:sp>
          <p:nvSpPr>
            <p:cNvPr id="9" name="모서리가 둥근 직사각형 8"/>
            <p:cNvSpPr/>
            <p:nvPr/>
          </p:nvSpPr>
          <p:spPr>
            <a:xfrm>
              <a:off x="5411736" y="3098167"/>
              <a:ext cx="2067044" cy="1291902"/>
            </a:xfrm>
            <a:prstGeom prst="roundRect">
              <a:avLst>
                <a:gd name="adj" fmla="val 10000"/>
              </a:avLst>
            </a:prstGeom>
            <a:solidFill>
              <a:schemeClr val="lt1">
                <a:alpha val="90000"/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accen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rgbClr r="0" g="0" b="0"/>
            </a:fontRef>
          </p:style>
          <p:txBody>
            <a:bodyPr vert="horz" wrap="square" lIns="38100" tIns="25400" rIns="38100" bIns="25400" anchor="ctr" anchorCtr="0">
              <a:noAutofit/>
            </a:bodyPr>
            <a:lstStyle/>
            <a:p>
              <a:pPr lvl="0" algn="ctr" defTabSz="8890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2000"/>
                <a:t>교리에 대한 </a:t>
              </a:r>
            </a:p>
            <a:p>
              <a:pPr lvl="0" algn="ctr" defTabSz="8890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2000"/>
                <a:t>의식적 비판 </a:t>
              </a:r>
            </a:p>
          </p:txBody>
        </p:sp>
        <p:sp>
          <p:nvSpPr>
            <p:cNvPr id="10" name="자유형 9"/>
            <p:cNvSpPr/>
            <p:nvPr/>
          </p:nvSpPr>
          <p:spPr>
            <a:xfrm>
              <a:off x="5153356" y="2775192"/>
              <a:ext cx="258380" cy="2583805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2583805"/>
                  </a:lnTo>
                  <a:lnTo>
                    <a:pt x="258380" y="2583805"/>
                  </a:lnTo>
                </a:path>
              </a:pathLst>
            </a:custGeom>
            <a:noFill/>
            <a:ln w="55000" cap="flat" cmpd="thickThin" algn="ctr">
              <a:solidFill>
                <a:schemeClr val="accent1">
                  <a:shade val="60000"/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rgbClr r="0" g="0" b="0"/>
            </a:fontRef>
          </p:style>
        </p:sp>
        <p:sp>
          <p:nvSpPr>
            <p:cNvPr id="11" name="모서리가 둥근 직사각형 10"/>
            <p:cNvSpPr/>
            <p:nvPr/>
          </p:nvSpPr>
          <p:spPr>
            <a:xfrm>
              <a:off x="5411736" y="4713045"/>
              <a:ext cx="2067044" cy="1291902"/>
            </a:xfrm>
            <a:prstGeom prst="roundRect">
              <a:avLst>
                <a:gd name="adj" fmla="val 10000"/>
              </a:avLst>
            </a:prstGeom>
            <a:solidFill>
              <a:schemeClr val="lt1">
                <a:alpha val="90000"/>
                <a:hueOff val="0"/>
                <a:satOff val="0"/>
                <a:lumOff val="0"/>
                <a:alphaOff val="0"/>
              </a:schemeClr>
            </a:solidFill>
            <a:ln w="55000" cap="flat" cmpd="thickThin" algn="ctr">
              <a:solidFill>
                <a:schemeClr val="accent1">
                  <a:hueOff val="0"/>
                  <a:satOff val="0"/>
                  <a:lumOff val="0"/>
                  <a:alphaOff val="0"/>
                </a:schemeClr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rgbClr r="0" g="0" b="0"/>
            </a:fontRef>
          </p:style>
          <p:txBody>
            <a:bodyPr vert="horz" wrap="square" lIns="38100" tIns="25400" rIns="38100" bIns="25400" anchor="ctr" anchorCtr="0">
              <a:noAutofit/>
            </a:bodyPr>
            <a:lstStyle/>
            <a:p>
              <a:pPr lvl="0" algn="ctr" defTabSz="8890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2000"/>
                <a:t>인간의 감정 </a:t>
              </a:r>
            </a:p>
            <a:p>
              <a:pPr lvl="0" algn="ctr" defTabSz="8890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2000"/>
                <a:t>도덕적 의식 </a:t>
              </a:r>
            </a:p>
          </p:txBody>
        </p:sp>
      </p:grp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ko-KR" altLang="en-US"/>
              <a:t>볼프주의와 신지학 비교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/>
              <a:t>* </a:t>
            </a:r>
            <a:r>
              <a:rPr lang="ko-KR" altLang="en-US"/>
              <a:t>합리주의 쇠퇴 </a:t>
            </a: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ko-KR" altLang="en-US"/>
              <a:t>계몽주의에 대한 반동 </a:t>
            </a:r>
          </a:p>
        </p:txBody>
      </p:sp>
      <p:sp>
        <p:nvSpPr>
          <p:cNvPr id="4" name="타원 3"/>
          <p:cNvSpPr/>
          <p:nvPr/>
        </p:nvSpPr>
        <p:spPr>
          <a:xfrm>
            <a:off x="2267744" y="2204864"/>
            <a:ext cx="3384376" cy="17784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ko-KR" altLang="en-US"/>
              <a:t>지나친 추상과 지성은 감성과 심미적 측면 소홀 </a:t>
            </a:r>
          </a:p>
        </p:txBody>
      </p:sp>
      <p:sp>
        <p:nvSpPr>
          <p:cNvPr id="5" name="타원 4"/>
          <p:cNvSpPr/>
          <p:nvPr/>
        </p:nvSpPr>
        <p:spPr>
          <a:xfrm>
            <a:off x="4860032" y="3645024"/>
            <a:ext cx="2952328" cy="23762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ko-KR" altLang="en-US"/>
              <a:t>자율 요구는 신앙과 예배의 공감대 형성에 기여 못함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/>
              <a:t>1. </a:t>
            </a:r>
            <a:r>
              <a:rPr lang="ko-KR" altLang="en-US"/>
              <a:t>자연으로 돌아가라 </a:t>
            </a:r>
            <a:r>
              <a:rPr lang="en-US" altLang="ko-KR"/>
              <a:t>– </a:t>
            </a:r>
            <a:r>
              <a:rPr lang="ko-KR" altLang="en-US"/>
              <a:t>인간은 본래 선하다</a:t>
            </a:r>
            <a:r>
              <a:rPr lang="en-US" altLang="ko-KR"/>
              <a:t>. </a:t>
            </a:r>
          </a:p>
          <a:p>
            <a:pPr marL="0" indent="0">
              <a:buNone/>
            </a:pPr>
            <a:endParaRPr lang="en-US" altLang="ko-KR"/>
          </a:p>
          <a:p>
            <a:pPr marL="0" indent="0">
              <a:buNone/>
            </a:pPr>
            <a:r>
              <a:rPr lang="ko-KR" altLang="en-US"/>
              <a:t>인류 행복의 원천은 자연적 인간의 감성과 정서의 힘에 있다</a:t>
            </a:r>
            <a:r>
              <a:rPr lang="en-US" altLang="ko-KR"/>
              <a:t>. </a:t>
            </a:r>
          </a:p>
          <a:p>
            <a:pPr marL="0" indent="0">
              <a:buNone/>
            </a:pPr>
            <a:endParaRPr lang="en-US" altLang="ko-KR"/>
          </a:p>
          <a:p>
            <a:pPr marL="0" indent="0">
              <a:buNone/>
            </a:pPr>
            <a:r>
              <a:rPr lang="en-US" altLang="ko-KR"/>
              <a:t>2. </a:t>
            </a:r>
            <a:r>
              <a:rPr lang="ko-KR" altLang="en-US"/>
              <a:t>사회계약 </a:t>
            </a:r>
            <a:r>
              <a:rPr lang="en-US" altLang="ko-KR"/>
              <a:t>– </a:t>
            </a:r>
            <a:r>
              <a:rPr lang="ko-KR" altLang="en-US"/>
              <a:t>사회 환경이 선한 인간을 불평등하고 좋지 않은 존재로 만들었다</a:t>
            </a:r>
            <a:r>
              <a:rPr lang="en-US" altLang="ko-KR"/>
              <a:t>. </a:t>
            </a:r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ko-KR" altLang="en-US"/>
              <a:t>루소 </a:t>
            </a:r>
            <a:r>
              <a:rPr lang="en-US" altLang="ko-KR"/>
              <a:t>(1712-1778) </a:t>
            </a:r>
            <a:endParaRPr lang="ko-KR" alt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광장">
  <a:themeElements>
    <a:clrScheme name="광장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광장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광장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570</Words>
  <Application>Microsoft Office PowerPoint</Application>
  <PresentationFormat>화면 슬라이드 쇼(4:3)</PresentationFormat>
  <Paragraphs>118</Paragraphs>
  <Slides>18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18</vt:i4>
      </vt:variant>
    </vt:vector>
  </HeadingPairs>
  <TitlesOfParts>
    <vt:vector size="19" baseType="lpstr">
      <vt:lpstr>광장</vt:lpstr>
      <vt:lpstr>역사적 배경 </vt:lpstr>
      <vt:lpstr>독일 – 볼프 (1679-1754) </vt:lpstr>
      <vt:lpstr>볼프(Christian Wolff, 1679-1754) </vt:lpstr>
      <vt:lpstr>요한 살로모 제믈러(1725-1791)</vt:lpstr>
      <vt:lpstr>신지학의 새로운 개념 </vt:lpstr>
      <vt:lpstr>고트홀드 에프라인 레씽 (1729-1781)</vt:lpstr>
      <vt:lpstr>볼프주의와 신지학 비교 </vt:lpstr>
      <vt:lpstr>계몽주의에 대한 반동 </vt:lpstr>
      <vt:lpstr>루소 (1712-1778) </vt:lpstr>
      <vt:lpstr>에밀 – 자연적 교육의 이상 </vt:lpstr>
      <vt:lpstr> 종교적 확신-              ‘추론적 의식’(illative sense)   </vt:lpstr>
      <vt:lpstr>임마누엘 칸트 (1724-1804) </vt:lpstr>
      <vt:lpstr> &lt;순수이성비판&gt; 서문  </vt:lpstr>
      <vt:lpstr>코페르니쿠스적 혁명 </vt:lpstr>
      <vt:lpstr>&lt;실천이성비판&gt; </vt:lpstr>
      <vt:lpstr>어떻게 우리의 도덕적 양심이 종교적 확신을 낳는가? </vt:lpstr>
      <vt:lpstr>칸트 철학의 특징 </vt:lpstr>
      <vt:lpstr>칸트의 악에 대한 이해 </vt:lpstr>
    </vt:vector>
  </TitlesOfParts>
  <Company>korea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근현대교회사 </dc:title>
  <dc:creator>user</dc:creator>
  <cp:lastModifiedBy>김찬송</cp:lastModifiedBy>
  <cp:revision>14</cp:revision>
  <dcterms:created xsi:type="dcterms:W3CDTF">2013-11-05T03:24:10Z</dcterms:created>
  <dcterms:modified xsi:type="dcterms:W3CDTF">2015-09-08T04:16:47Z</dcterms:modified>
</cp:coreProperties>
</file>